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79" r:id="rId3"/>
    <p:sldId id="257" r:id="rId4"/>
    <p:sldId id="258" r:id="rId5"/>
    <p:sldId id="271" r:id="rId6"/>
    <p:sldId id="259" r:id="rId7"/>
    <p:sldId id="261" r:id="rId8"/>
    <p:sldId id="262" r:id="rId9"/>
    <p:sldId id="260" r:id="rId10"/>
    <p:sldId id="263" r:id="rId11"/>
    <p:sldId id="264" r:id="rId12"/>
    <p:sldId id="265" r:id="rId13"/>
    <p:sldId id="267" r:id="rId14"/>
    <p:sldId id="268" r:id="rId15"/>
    <p:sldId id="275" r:id="rId16"/>
    <p:sldId id="276" r:id="rId17"/>
    <p:sldId id="277" r:id="rId18"/>
    <p:sldId id="278" r:id="rId19"/>
    <p:sldId id="269" r:id="rId20"/>
    <p:sldId id="266" r:id="rId21"/>
    <p:sldId id="272" r:id="rId22"/>
    <p:sldId id="273" r:id="rId23"/>
    <p:sldId id="274" r:id="rId24"/>
    <p:sldId id="270"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AF0F"/>
    <a:srgbClr val="01658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0" d="100"/>
          <a:sy n="70" d="100"/>
        </p:scale>
        <p:origin x="738"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40.png>
</file>

<file path=ppt/media/image5.pn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423C11F-38E0-4F33-9921-1069E4B08761}" type="datetimeFigureOut">
              <a:rPr lang="en-IN" smtClean="0"/>
              <a:t>21-04-2023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011646-B4C6-4683-8993-179BECC53864}" type="slidenum">
              <a:rPr lang="en-IN" smtClean="0"/>
              <a:t>‹#›</a:t>
            </a:fld>
            <a:endParaRPr lang="en-IN"/>
          </a:p>
        </p:txBody>
      </p:sp>
    </p:spTree>
    <p:extLst>
      <p:ext uri="{BB962C8B-B14F-4D97-AF65-F5344CB8AC3E}">
        <p14:creationId xmlns:p14="http://schemas.microsoft.com/office/powerpoint/2010/main" val="1807899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23C11F-38E0-4F33-9921-1069E4B08761}" type="datetimeFigureOut">
              <a:rPr lang="en-IN" smtClean="0"/>
              <a:t>21-04-2023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011646-B4C6-4683-8993-179BECC53864}" type="slidenum">
              <a:rPr lang="en-IN" smtClean="0"/>
              <a:t>‹#›</a:t>
            </a:fld>
            <a:endParaRPr lang="en-IN"/>
          </a:p>
        </p:txBody>
      </p:sp>
    </p:spTree>
    <p:extLst>
      <p:ext uri="{BB962C8B-B14F-4D97-AF65-F5344CB8AC3E}">
        <p14:creationId xmlns:p14="http://schemas.microsoft.com/office/powerpoint/2010/main" val="22018032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23C11F-38E0-4F33-9921-1069E4B08761}" type="datetimeFigureOut">
              <a:rPr lang="en-IN" smtClean="0"/>
              <a:t>21-04-2023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011646-B4C6-4683-8993-179BECC53864}" type="slidenum">
              <a:rPr lang="en-IN" smtClean="0"/>
              <a:t>‹#›</a:t>
            </a:fld>
            <a:endParaRPr lang="en-IN"/>
          </a:p>
        </p:txBody>
      </p:sp>
    </p:spTree>
    <p:extLst>
      <p:ext uri="{BB962C8B-B14F-4D97-AF65-F5344CB8AC3E}">
        <p14:creationId xmlns:p14="http://schemas.microsoft.com/office/powerpoint/2010/main" val="1028164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23C11F-38E0-4F33-9921-1069E4B08761}" type="datetimeFigureOut">
              <a:rPr lang="en-IN" smtClean="0"/>
              <a:t>21-04-2023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011646-B4C6-4683-8993-179BECC53864}" type="slidenum">
              <a:rPr lang="en-IN" smtClean="0"/>
              <a:t>‹#›</a:t>
            </a:fld>
            <a:endParaRPr lang="en-IN"/>
          </a:p>
        </p:txBody>
      </p:sp>
    </p:spTree>
    <p:extLst>
      <p:ext uri="{BB962C8B-B14F-4D97-AF65-F5344CB8AC3E}">
        <p14:creationId xmlns:p14="http://schemas.microsoft.com/office/powerpoint/2010/main" val="6226249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423C11F-38E0-4F33-9921-1069E4B08761}" type="datetimeFigureOut">
              <a:rPr lang="en-IN" smtClean="0"/>
              <a:t>21-04-2023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011646-B4C6-4683-8993-179BECC53864}" type="slidenum">
              <a:rPr lang="en-IN" smtClean="0"/>
              <a:t>‹#›</a:t>
            </a:fld>
            <a:endParaRPr lang="en-IN"/>
          </a:p>
        </p:txBody>
      </p:sp>
    </p:spTree>
    <p:extLst>
      <p:ext uri="{BB962C8B-B14F-4D97-AF65-F5344CB8AC3E}">
        <p14:creationId xmlns:p14="http://schemas.microsoft.com/office/powerpoint/2010/main" val="31625581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423C11F-38E0-4F33-9921-1069E4B08761}" type="datetimeFigureOut">
              <a:rPr lang="en-IN" smtClean="0"/>
              <a:t>21-04-2023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0011646-B4C6-4683-8993-179BECC53864}" type="slidenum">
              <a:rPr lang="en-IN" smtClean="0"/>
              <a:t>‹#›</a:t>
            </a:fld>
            <a:endParaRPr lang="en-IN"/>
          </a:p>
        </p:txBody>
      </p:sp>
    </p:spTree>
    <p:extLst>
      <p:ext uri="{BB962C8B-B14F-4D97-AF65-F5344CB8AC3E}">
        <p14:creationId xmlns:p14="http://schemas.microsoft.com/office/powerpoint/2010/main" val="32943546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423C11F-38E0-4F33-9921-1069E4B08761}" type="datetimeFigureOut">
              <a:rPr lang="en-IN" smtClean="0"/>
              <a:t>21-04-2023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0011646-B4C6-4683-8993-179BECC53864}" type="slidenum">
              <a:rPr lang="en-IN" smtClean="0"/>
              <a:t>‹#›</a:t>
            </a:fld>
            <a:endParaRPr lang="en-IN"/>
          </a:p>
        </p:txBody>
      </p:sp>
    </p:spTree>
    <p:extLst>
      <p:ext uri="{BB962C8B-B14F-4D97-AF65-F5344CB8AC3E}">
        <p14:creationId xmlns:p14="http://schemas.microsoft.com/office/powerpoint/2010/main" val="37202236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423C11F-38E0-4F33-9921-1069E4B08761}" type="datetimeFigureOut">
              <a:rPr lang="en-IN" smtClean="0"/>
              <a:t>21-04-2023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0011646-B4C6-4683-8993-179BECC53864}" type="slidenum">
              <a:rPr lang="en-IN" smtClean="0"/>
              <a:t>‹#›</a:t>
            </a:fld>
            <a:endParaRPr lang="en-IN"/>
          </a:p>
        </p:txBody>
      </p:sp>
    </p:spTree>
    <p:extLst>
      <p:ext uri="{BB962C8B-B14F-4D97-AF65-F5344CB8AC3E}">
        <p14:creationId xmlns:p14="http://schemas.microsoft.com/office/powerpoint/2010/main" val="23233983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23C11F-38E0-4F33-9921-1069E4B08761}" type="datetimeFigureOut">
              <a:rPr lang="en-IN" smtClean="0"/>
              <a:t>21-04-2023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0011646-B4C6-4683-8993-179BECC53864}" type="slidenum">
              <a:rPr lang="en-IN" smtClean="0"/>
              <a:t>‹#›</a:t>
            </a:fld>
            <a:endParaRPr lang="en-IN"/>
          </a:p>
        </p:txBody>
      </p:sp>
    </p:spTree>
    <p:extLst>
      <p:ext uri="{BB962C8B-B14F-4D97-AF65-F5344CB8AC3E}">
        <p14:creationId xmlns:p14="http://schemas.microsoft.com/office/powerpoint/2010/main" val="3483353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423C11F-38E0-4F33-9921-1069E4B08761}" type="datetimeFigureOut">
              <a:rPr lang="en-IN" smtClean="0"/>
              <a:t>21-04-2023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0011646-B4C6-4683-8993-179BECC53864}" type="slidenum">
              <a:rPr lang="en-IN" smtClean="0"/>
              <a:t>‹#›</a:t>
            </a:fld>
            <a:endParaRPr lang="en-IN"/>
          </a:p>
        </p:txBody>
      </p:sp>
    </p:spTree>
    <p:extLst>
      <p:ext uri="{BB962C8B-B14F-4D97-AF65-F5344CB8AC3E}">
        <p14:creationId xmlns:p14="http://schemas.microsoft.com/office/powerpoint/2010/main" val="34228971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423C11F-38E0-4F33-9921-1069E4B08761}" type="datetimeFigureOut">
              <a:rPr lang="en-IN" smtClean="0"/>
              <a:t>21-04-2023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0011646-B4C6-4683-8993-179BECC53864}" type="slidenum">
              <a:rPr lang="en-IN" smtClean="0"/>
              <a:t>‹#›</a:t>
            </a:fld>
            <a:endParaRPr lang="en-IN"/>
          </a:p>
        </p:txBody>
      </p:sp>
    </p:spTree>
    <p:extLst>
      <p:ext uri="{BB962C8B-B14F-4D97-AF65-F5344CB8AC3E}">
        <p14:creationId xmlns:p14="http://schemas.microsoft.com/office/powerpoint/2010/main" val="22642971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23C11F-38E0-4F33-9921-1069E4B08761}" type="datetimeFigureOut">
              <a:rPr lang="en-IN" smtClean="0"/>
              <a:t>21-04-2023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0011646-B4C6-4683-8993-179BECC53864}" type="slidenum">
              <a:rPr lang="en-IN" smtClean="0"/>
              <a:t>‹#›</a:t>
            </a:fld>
            <a:endParaRPr lang="en-IN"/>
          </a:p>
        </p:txBody>
      </p:sp>
    </p:spTree>
    <p:extLst>
      <p:ext uri="{BB962C8B-B14F-4D97-AF65-F5344CB8AC3E}">
        <p14:creationId xmlns:p14="http://schemas.microsoft.com/office/powerpoint/2010/main" val="1171835437"/>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en.wikipedia.org/wiki/Artificial_neural_network" TargetMode="External"/><Relationship Id="rId2" Type="http://schemas.openxmlformats.org/officeDocument/2006/relationships/hyperlink" Target="https://en.wikipedia.org/wiki/Convolutional_neural_network" TargetMode="External"/><Relationship Id="rId1" Type="http://schemas.openxmlformats.org/officeDocument/2006/relationships/slideLayout" Target="../slideLayouts/slideLayout2.xml"/><Relationship Id="rId6" Type="http://schemas.openxmlformats.org/officeDocument/2006/relationships/hyperlink" Target="https://iopscience.iop.org/article/10.1088/1757-899X/1055/1/012115/pdf" TargetMode="External"/><Relationship Id="rId5" Type="http://schemas.openxmlformats.org/officeDocument/2006/relationships/hyperlink" Target="https://en.wikipedia.org/wiki/Brain_tumor" TargetMode="External"/><Relationship Id="rId4" Type="http://schemas.openxmlformats.org/officeDocument/2006/relationships/hyperlink" Target="https://www.geeksforgeeks.org/introduction-convolution-neural-network" TargetMode="External"/></Relationships>
</file>

<file path=ppt/slides/_rels/slide2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D8989-5062-C897-EC30-21D0627AE12F}"/>
              </a:ext>
            </a:extLst>
          </p:cNvPr>
          <p:cNvSpPr>
            <a:spLocks noGrp="1"/>
          </p:cNvSpPr>
          <p:nvPr>
            <p:ph type="ctrTitle"/>
          </p:nvPr>
        </p:nvSpPr>
        <p:spPr>
          <a:xfrm>
            <a:off x="2936383" y="2028260"/>
            <a:ext cx="8916473" cy="2601857"/>
          </a:xfrm>
        </p:spPr>
        <p:txBody>
          <a:bodyPr>
            <a:noAutofit/>
          </a:bodyPr>
          <a:lstStyle/>
          <a:p>
            <a:pPr algn="l"/>
            <a:r>
              <a:rPr lang="en-IN" sz="4400" b="1" dirty="0">
                <a:latin typeface="Montserrat" panose="00000500000000000000" pitchFamily="50" charset="0"/>
              </a:rPr>
              <a:t>CNN-BASED METHOD FOR DETECTING BRAIN TUMOR CANCER PREDICTION USING MACHINE LEARNING</a:t>
            </a:r>
          </a:p>
        </p:txBody>
      </p:sp>
      <p:sp>
        <p:nvSpPr>
          <p:cNvPr id="3" name="Subtitle 2">
            <a:extLst>
              <a:ext uri="{FF2B5EF4-FFF2-40B4-BE49-F238E27FC236}">
                <a16:creationId xmlns:a16="http://schemas.microsoft.com/office/drawing/2014/main" id="{785C911D-CED8-A6A1-0A85-F1F0478D35F0}"/>
              </a:ext>
            </a:extLst>
          </p:cNvPr>
          <p:cNvSpPr>
            <a:spLocks noGrp="1"/>
          </p:cNvSpPr>
          <p:nvPr>
            <p:ph type="subTitle" idx="1"/>
          </p:nvPr>
        </p:nvSpPr>
        <p:spPr>
          <a:xfrm>
            <a:off x="2936383" y="4658597"/>
            <a:ext cx="6910316" cy="277564"/>
          </a:xfrm>
        </p:spPr>
        <p:txBody>
          <a:bodyPr>
            <a:normAutofit lnSpcReduction="10000"/>
          </a:bodyPr>
          <a:lstStyle/>
          <a:p>
            <a:r>
              <a:rPr lang="en-IN" sz="1400" dirty="0"/>
              <a:t>Presentation By S. Antony Edison, R. Mohamed Aseel, M.R Siva Sankaran</a:t>
            </a:r>
          </a:p>
        </p:txBody>
      </p:sp>
      <p:pic>
        <p:nvPicPr>
          <p:cNvPr id="7" name="Picture 6">
            <a:extLst>
              <a:ext uri="{FF2B5EF4-FFF2-40B4-BE49-F238E27FC236}">
                <a16:creationId xmlns:a16="http://schemas.microsoft.com/office/drawing/2014/main" id="{F8AA5773-7CBF-DB08-F353-CDD9ED6B17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60998"/>
            <a:ext cx="2936383" cy="2936383"/>
          </a:xfrm>
          <a:prstGeom prst="rect">
            <a:avLst/>
          </a:prstGeom>
        </p:spPr>
      </p:pic>
    </p:spTree>
    <p:extLst>
      <p:ext uri="{BB962C8B-B14F-4D97-AF65-F5344CB8AC3E}">
        <p14:creationId xmlns:p14="http://schemas.microsoft.com/office/powerpoint/2010/main" val="258572870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1785C-50BD-85B0-2711-168924E96C1A}"/>
              </a:ext>
            </a:extLst>
          </p:cNvPr>
          <p:cNvSpPr>
            <a:spLocks noGrp="1"/>
          </p:cNvSpPr>
          <p:nvPr>
            <p:ph type="title"/>
          </p:nvPr>
        </p:nvSpPr>
        <p:spPr/>
        <p:txBody>
          <a:bodyPr>
            <a:normAutofit/>
          </a:bodyPr>
          <a:lstStyle/>
          <a:p>
            <a:r>
              <a:rPr lang="en-IN" sz="4000" b="1" dirty="0">
                <a:latin typeface="Montserrat" panose="00000500000000000000" pitchFamily="50" charset="0"/>
              </a:rPr>
              <a:t>BLOCK DIAGRAM</a:t>
            </a:r>
          </a:p>
        </p:txBody>
      </p:sp>
      <p:pic>
        <p:nvPicPr>
          <p:cNvPr id="4" name="Content Placeholder 3">
            <a:extLst>
              <a:ext uri="{FF2B5EF4-FFF2-40B4-BE49-F238E27FC236}">
                <a16:creationId xmlns:a16="http://schemas.microsoft.com/office/drawing/2014/main" id="{E096B46B-BFAE-0113-1907-E3EF49DA9504}"/>
              </a:ext>
            </a:extLst>
          </p:cNvPr>
          <p:cNvPicPr>
            <a:picLocks noGrp="1"/>
          </p:cNvPicPr>
          <p:nvPr>
            <p:ph idx="1"/>
          </p:nvPr>
        </p:nvPicPr>
        <p:blipFill>
          <a:blip r:embed="rId2"/>
          <a:stretch>
            <a:fillRect/>
          </a:stretch>
        </p:blipFill>
        <p:spPr>
          <a:xfrm>
            <a:off x="838200" y="2707644"/>
            <a:ext cx="10515600" cy="1442712"/>
          </a:xfrm>
          <a:prstGeom prst="rect">
            <a:avLst/>
          </a:prstGeom>
        </p:spPr>
      </p:pic>
    </p:spTree>
    <p:extLst>
      <p:ext uri="{BB962C8B-B14F-4D97-AF65-F5344CB8AC3E}">
        <p14:creationId xmlns:p14="http://schemas.microsoft.com/office/powerpoint/2010/main" val="3728661273"/>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121C0-C67C-F6A6-1808-68C4C26CEBF2}"/>
              </a:ext>
            </a:extLst>
          </p:cNvPr>
          <p:cNvSpPr>
            <a:spLocks noGrp="1"/>
          </p:cNvSpPr>
          <p:nvPr>
            <p:ph type="title"/>
          </p:nvPr>
        </p:nvSpPr>
        <p:spPr/>
        <p:txBody>
          <a:bodyPr>
            <a:normAutofit/>
          </a:bodyPr>
          <a:lstStyle/>
          <a:p>
            <a:r>
              <a:rPr lang="en-IN" sz="4000" b="1" dirty="0">
                <a:latin typeface="Montserrat" panose="00000500000000000000" pitchFamily="50" charset="0"/>
              </a:rPr>
              <a:t>TECHNIQUES USED</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CDE2807-C8E8-0BE4-51D6-A19D91BAC993}"/>
                  </a:ext>
                </a:extLst>
              </p:cNvPr>
              <p:cNvSpPr>
                <a:spLocks noGrp="1"/>
              </p:cNvSpPr>
              <p:nvPr>
                <p:ph idx="1"/>
              </p:nvPr>
            </p:nvSpPr>
            <p:spPr>
              <a:xfrm>
                <a:off x="838199" y="1690688"/>
                <a:ext cx="10515599" cy="4351338"/>
              </a:xfrm>
            </p:spPr>
            <p:txBody>
              <a:bodyPr/>
              <a:lstStyle/>
              <a:p>
                <a:pPr algn="just">
                  <a:buFont typeface="Wingdings" panose="05000000000000000000" pitchFamily="2" charset="2"/>
                  <a:buChar char="Ø"/>
                </a:pPr>
                <a:r>
                  <a:rPr lang="en-US" sz="2200" b="1" dirty="0">
                    <a:latin typeface="Times New Roman" panose="02020603050405020304" pitchFamily="18" charset="0"/>
                    <a:cs typeface="Times New Roman" panose="02020603050405020304" pitchFamily="18" charset="0"/>
                  </a:rPr>
                  <a:t>Pre-processing             </a:t>
                </a:r>
              </a:p>
              <a:p>
                <a:pPr marL="0" indent="0" algn="just">
                  <a:buNone/>
                </a:pPr>
                <a:r>
                  <a:rPr lang="en-US" sz="2200" b="1" dirty="0">
                    <a:latin typeface="Times New Roman" panose="02020603050405020304" pitchFamily="18" charset="0"/>
                    <a:cs typeface="Times New Roman" panose="02020603050405020304" pitchFamily="18" charset="0"/>
                  </a:rPr>
                  <a:t>	</a:t>
                </a:r>
                <a:r>
                  <a:rPr lang="en-US" sz="2200" dirty="0">
                    <a:latin typeface="Times New Roman" panose="02020603050405020304" pitchFamily="18" charset="0"/>
                    <a:cs typeface="Times New Roman" panose="02020603050405020304" pitchFamily="18" charset="0"/>
                  </a:rPr>
                  <a:t>Gaussian Filter</a:t>
                </a:r>
              </a:p>
              <a:p>
                <a:pPr algn="just">
                  <a:buFont typeface="Wingdings" panose="05000000000000000000" pitchFamily="2" charset="2"/>
                  <a:buChar char="Ø"/>
                </a:pPr>
                <a:r>
                  <a:rPr lang="en-US" sz="2200" b="1" dirty="0">
                    <a:latin typeface="Times New Roman" panose="02020603050405020304" pitchFamily="18" charset="0"/>
                    <a:cs typeface="Times New Roman" panose="02020603050405020304" pitchFamily="18" charset="0"/>
                  </a:rPr>
                  <a:t>Segmentation</a:t>
                </a:r>
              </a:p>
              <a:p>
                <a:pPr marL="0" indent="0" algn="just">
                  <a:buNone/>
                </a:pPr>
                <a:r>
                  <a:rPr lang="en-US" sz="2200" b="1" dirty="0">
                    <a:latin typeface="Times New Roman" panose="02020603050405020304" pitchFamily="18" charset="0"/>
                    <a:cs typeface="Times New Roman" panose="02020603050405020304" pitchFamily="18" charset="0"/>
                  </a:rPr>
                  <a:t>	</a:t>
                </a:r>
                <a:r>
                  <a:rPr lang="en-US" sz="2200" dirty="0">
                    <a:latin typeface="Times New Roman" panose="02020603050405020304" pitchFamily="18" charset="0"/>
                    <a:cs typeface="Times New Roman" panose="02020603050405020304" pitchFamily="18" charset="0"/>
                  </a:rPr>
                  <a:t>Fuzzy c-means (FCM)</a:t>
                </a:r>
              </a:p>
              <a:p>
                <a:pPr algn="just">
                  <a:buFont typeface="Wingdings" panose="05000000000000000000" pitchFamily="2" charset="2"/>
                  <a:buChar char="Ø"/>
                </a:pPr>
                <a14:m>
                  <m:oMath xmlns:m="http://schemas.openxmlformats.org/officeDocument/2006/math">
                    <m:r>
                      <a:rPr lang="en-US" sz="2200" b="1" i="0" smtClean="0">
                        <a:latin typeface="Cambria Math" panose="02040503050406030204" pitchFamily="18" charset="0"/>
                        <a:ea typeface="Cambria Math" panose="02040503050406030204" pitchFamily="18" charset="0"/>
                        <a:cs typeface="Times New Roman" panose="02020603050405020304" pitchFamily="18" charset="0"/>
                      </a:rPr>
                      <m:t> </m:t>
                    </m:r>
                  </m:oMath>
                </a14:m>
                <a:r>
                  <a:rPr lang="en-US" sz="2200" b="1" dirty="0">
                    <a:latin typeface="Times New Roman" panose="02020603050405020304" pitchFamily="18" charset="0"/>
                    <a:cs typeface="Times New Roman" panose="02020603050405020304" pitchFamily="18" charset="0"/>
                  </a:rPr>
                  <a:t>Classification</a:t>
                </a:r>
              </a:p>
              <a:p>
                <a:pPr marL="0" indent="0" algn="just">
                  <a:buNone/>
                </a:pPr>
                <a:r>
                  <a:rPr lang="en-US" sz="2200" b="1" dirty="0">
                    <a:latin typeface="Times New Roman" panose="02020603050405020304" pitchFamily="18" charset="0"/>
                    <a:cs typeface="Times New Roman" panose="02020603050405020304" pitchFamily="18" charset="0"/>
                  </a:rPr>
                  <a:t>	</a:t>
                </a:r>
                <a:r>
                  <a:rPr lang="en-US" sz="2200" dirty="0">
                    <a:latin typeface="Times New Roman" panose="02020603050405020304" pitchFamily="18" charset="0"/>
                    <a:cs typeface="Times New Roman" panose="02020603050405020304" pitchFamily="18" charset="0"/>
                  </a:rPr>
                  <a:t>Convolutional Neural Network (CNN)</a:t>
                </a:r>
              </a:p>
              <a:p>
                <a:pPr marL="0" indent="0">
                  <a:buNone/>
                </a:pPr>
                <a:endParaRPr lang="en-IN" dirty="0"/>
              </a:p>
            </p:txBody>
          </p:sp>
        </mc:Choice>
        <mc:Fallback xmlns="">
          <p:sp>
            <p:nvSpPr>
              <p:cNvPr id="3" name="Content Placeholder 2">
                <a:extLst>
                  <a:ext uri="{FF2B5EF4-FFF2-40B4-BE49-F238E27FC236}">
                    <a16:creationId xmlns:a16="http://schemas.microsoft.com/office/drawing/2014/main" id="{DCDE2807-C8E8-0BE4-51D6-A19D91BAC993}"/>
                  </a:ext>
                </a:extLst>
              </p:cNvPr>
              <p:cNvSpPr>
                <a:spLocks noGrp="1" noRot="1" noChangeAspect="1" noMove="1" noResize="1" noEditPoints="1" noAdjustHandles="1" noChangeArrowheads="1" noChangeShapeType="1" noTextEdit="1"/>
              </p:cNvSpPr>
              <p:nvPr>
                <p:ph idx="1"/>
              </p:nvPr>
            </p:nvSpPr>
            <p:spPr>
              <a:xfrm>
                <a:off x="838199" y="1690688"/>
                <a:ext cx="10515599" cy="4351338"/>
              </a:xfrm>
              <a:blipFill>
                <a:blip r:embed="rId2"/>
                <a:stretch>
                  <a:fillRect l="-580" t="-1541"/>
                </a:stretch>
              </a:blipFill>
            </p:spPr>
            <p:txBody>
              <a:bodyPr/>
              <a:lstStyle/>
              <a:p>
                <a:r>
                  <a:rPr lang="en-IN">
                    <a:noFill/>
                  </a:rPr>
                  <a:t> </a:t>
                </a:r>
              </a:p>
            </p:txBody>
          </p:sp>
        </mc:Fallback>
      </mc:AlternateContent>
    </p:spTree>
    <p:extLst>
      <p:ext uri="{BB962C8B-B14F-4D97-AF65-F5344CB8AC3E}">
        <p14:creationId xmlns:p14="http://schemas.microsoft.com/office/powerpoint/2010/main" val="2302155543"/>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063D6-4AD7-32CC-C9D4-8554C5DA433F}"/>
              </a:ext>
            </a:extLst>
          </p:cNvPr>
          <p:cNvSpPr>
            <a:spLocks noGrp="1"/>
          </p:cNvSpPr>
          <p:nvPr>
            <p:ph type="title"/>
          </p:nvPr>
        </p:nvSpPr>
        <p:spPr/>
        <p:txBody>
          <a:bodyPr>
            <a:normAutofit/>
          </a:bodyPr>
          <a:lstStyle/>
          <a:p>
            <a:r>
              <a:rPr lang="en-IN" sz="4000" b="1" dirty="0">
                <a:latin typeface="Montserrat" panose="00000500000000000000" pitchFamily="50" charset="0"/>
              </a:rPr>
              <a:t>DESCRIPTION</a:t>
            </a:r>
          </a:p>
        </p:txBody>
      </p:sp>
      <p:sp>
        <p:nvSpPr>
          <p:cNvPr id="3" name="Content Placeholder 2">
            <a:extLst>
              <a:ext uri="{FF2B5EF4-FFF2-40B4-BE49-F238E27FC236}">
                <a16:creationId xmlns:a16="http://schemas.microsoft.com/office/drawing/2014/main" id="{BA9C3FEA-8AF8-164C-F509-C4BEF483EDFD}"/>
              </a:ext>
            </a:extLst>
          </p:cNvPr>
          <p:cNvSpPr>
            <a:spLocks noGrp="1"/>
          </p:cNvSpPr>
          <p:nvPr>
            <p:ph idx="1"/>
          </p:nvPr>
        </p:nvSpPr>
        <p:spPr/>
        <p:txBody>
          <a:bodyPr>
            <a:normAutofit/>
          </a:bodyPr>
          <a:lstStyle/>
          <a:p>
            <a:pPr marL="0" indent="0" algn="just">
              <a:lnSpc>
                <a:spcPct val="120000"/>
              </a:lnSpc>
              <a:buNone/>
            </a:pPr>
            <a:r>
              <a:rPr lang="en-US" sz="2800" b="1" dirty="0">
                <a:latin typeface="Montserrat" panose="00000500000000000000" pitchFamily="50" charset="0"/>
                <a:cs typeface="Times New Roman" panose="02020603050405020304" pitchFamily="18" charset="0"/>
              </a:rPr>
              <a:t>Gaussian Filter</a:t>
            </a:r>
          </a:p>
          <a:p>
            <a:pPr algn="just">
              <a:lnSpc>
                <a:spcPct val="120000"/>
              </a:lnSpc>
            </a:pPr>
            <a:r>
              <a:rPr lang="en-US" sz="2200" dirty="0">
                <a:latin typeface="Montserrat" panose="00000500000000000000" pitchFamily="50" charset="0"/>
                <a:cs typeface="Times New Roman" panose="02020603050405020304" pitchFamily="18" charset="0"/>
              </a:rPr>
              <a:t>A Gaussian filter is a linear filter. </a:t>
            </a:r>
          </a:p>
          <a:p>
            <a:pPr algn="just">
              <a:lnSpc>
                <a:spcPct val="120000"/>
              </a:lnSpc>
            </a:pPr>
            <a:r>
              <a:rPr lang="en-US" sz="2200" dirty="0">
                <a:latin typeface="Montserrat" panose="00000500000000000000" pitchFamily="50" charset="0"/>
                <a:cs typeface="Times New Roman" panose="02020603050405020304" pitchFamily="18" charset="0"/>
              </a:rPr>
              <a:t>A Gaussian Filter is a low pass filter used for reducing noise and blurring regions of an image. </a:t>
            </a:r>
          </a:p>
          <a:p>
            <a:pPr algn="just">
              <a:lnSpc>
                <a:spcPct val="120000"/>
              </a:lnSpc>
            </a:pPr>
            <a:r>
              <a:rPr lang="en-US" sz="2200" dirty="0">
                <a:latin typeface="Montserrat" panose="00000500000000000000" pitchFamily="50" charset="0"/>
                <a:cs typeface="Times New Roman" panose="02020603050405020304" pitchFamily="18" charset="0"/>
              </a:rPr>
              <a:t>The filter is implemented as an Odd sized Symmetric Kernel (DIP version of a Matrix) which is passed through each pixel of the Region of Interest to get the desired effect.</a:t>
            </a:r>
          </a:p>
          <a:p>
            <a:pPr algn="just">
              <a:lnSpc>
                <a:spcPct val="120000"/>
              </a:lnSpc>
            </a:pPr>
            <a:r>
              <a:rPr lang="en-US" sz="2200" dirty="0">
                <a:latin typeface="Montserrat" panose="00000500000000000000" pitchFamily="50" charset="0"/>
                <a:cs typeface="Times New Roman" panose="02020603050405020304" pitchFamily="18" charset="0"/>
              </a:rPr>
              <a:t>It's usually used to blur the image or to reduce noise.</a:t>
            </a:r>
          </a:p>
          <a:p>
            <a:endParaRPr lang="en-IN" dirty="0"/>
          </a:p>
        </p:txBody>
      </p:sp>
    </p:spTree>
    <p:extLst>
      <p:ext uri="{BB962C8B-B14F-4D97-AF65-F5344CB8AC3E}">
        <p14:creationId xmlns:p14="http://schemas.microsoft.com/office/powerpoint/2010/main" val="3135467977"/>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063D6-4AD7-32CC-C9D4-8554C5DA433F}"/>
              </a:ext>
            </a:extLst>
          </p:cNvPr>
          <p:cNvSpPr>
            <a:spLocks noGrp="1"/>
          </p:cNvSpPr>
          <p:nvPr>
            <p:ph type="title"/>
          </p:nvPr>
        </p:nvSpPr>
        <p:spPr/>
        <p:txBody>
          <a:bodyPr>
            <a:normAutofit/>
          </a:bodyPr>
          <a:lstStyle/>
          <a:p>
            <a:r>
              <a:rPr lang="en-IN" sz="4000" b="1" dirty="0">
                <a:latin typeface="Montserrat" panose="00000500000000000000" pitchFamily="50" charset="0"/>
              </a:rPr>
              <a:t>CONTINUED…</a:t>
            </a:r>
          </a:p>
        </p:txBody>
      </p:sp>
      <p:sp>
        <p:nvSpPr>
          <p:cNvPr id="3" name="Content Placeholder 2">
            <a:extLst>
              <a:ext uri="{FF2B5EF4-FFF2-40B4-BE49-F238E27FC236}">
                <a16:creationId xmlns:a16="http://schemas.microsoft.com/office/drawing/2014/main" id="{BA9C3FEA-8AF8-164C-F509-C4BEF483EDFD}"/>
              </a:ext>
            </a:extLst>
          </p:cNvPr>
          <p:cNvSpPr>
            <a:spLocks noGrp="1"/>
          </p:cNvSpPr>
          <p:nvPr>
            <p:ph idx="1"/>
          </p:nvPr>
        </p:nvSpPr>
        <p:spPr/>
        <p:txBody>
          <a:bodyPr>
            <a:normAutofit/>
          </a:bodyPr>
          <a:lstStyle/>
          <a:p>
            <a:pPr marL="0" indent="0" algn="just">
              <a:lnSpc>
                <a:spcPct val="120000"/>
              </a:lnSpc>
              <a:buNone/>
            </a:pPr>
            <a:r>
              <a:rPr lang="en-US" sz="2200" b="1" dirty="0">
                <a:latin typeface="Montserrat" panose="00000500000000000000" pitchFamily="50" charset="0"/>
                <a:cs typeface="Times New Roman" panose="02020603050405020304" pitchFamily="18" charset="0"/>
              </a:rPr>
              <a:t>Fuzzy c-means (FCM) Segmentation</a:t>
            </a:r>
          </a:p>
          <a:p>
            <a:pPr algn="just">
              <a:lnSpc>
                <a:spcPct val="120000"/>
              </a:lnSpc>
            </a:pPr>
            <a:r>
              <a:rPr lang="en-US" sz="2200" dirty="0">
                <a:latin typeface="Montserrat" panose="00000500000000000000" pitchFamily="50" charset="0"/>
                <a:cs typeface="Times New Roman" panose="02020603050405020304" pitchFamily="18" charset="0"/>
              </a:rPr>
              <a:t>Fuzzy C-means (FCM) is a method of clustering which allows one piece of data to belong to two or more clusters. </a:t>
            </a:r>
          </a:p>
          <a:p>
            <a:pPr algn="just">
              <a:lnSpc>
                <a:spcPct val="120000"/>
              </a:lnSpc>
            </a:pPr>
            <a:r>
              <a:rPr lang="en-US" sz="2200" dirty="0">
                <a:latin typeface="Montserrat" panose="00000500000000000000" pitchFamily="50" charset="0"/>
                <a:cs typeface="Times New Roman" panose="02020603050405020304" pitchFamily="18" charset="0"/>
              </a:rPr>
              <a:t>Fuzzy logic is a multi-valued logic derived from fuzzy set theory. </a:t>
            </a:r>
          </a:p>
          <a:p>
            <a:pPr algn="just">
              <a:lnSpc>
                <a:spcPct val="120000"/>
              </a:lnSpc>
            </a:pPr>
            <a:r>
              <a:rPr lang="en-US" sz="2200" dirty="0">
                <a:latin typeface="Montserrat" panose="00000500000000000000" pitchFamily="50" charset="0"/>
                <a:cs typeface="Times New Roman" panose="02020603050405020304" pitchFamily="18" charset="0"/>
              </a:rPr>
              <a:t>FCM is popularly used for soft segmentations. </a:t>
            </a:r>
          </a:p>
          <a:p>
            <a:pPr algn="just">
              <a:lnSpc>
                <a:spcPct val="120000"/>
              </a:lnSpc>
            </a:pPr>
            <a:r>
              <a:rPr lang="en-US" sz="2200" dirty="0">
                <a:latin typeface="Montserrat" panose="00000500000000000000" pitchFamily="50" charset="0"/>
                <a:cs typeface="Times New Roman" panose="02020603050405020304" pitchFamily="18" charset="0"/>
              </a:rPr>
              <a:t>Gives best result for overlapped data set and comparatively better than other algorithm.</a:t>
            </a:r>
          </a:p>
        </p:txBody>
      </p:sp>
    </p:spTree>
    <p:extLst>
      <p:ext uri="{BB962C8B-B14F-4D97-AF65-F5344CB8AC3E}">
        <p14:creationId xmlns:p14="http://schemas.microsoft.com/office/powerpoint/2010/main" val="1823716201"/>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063D6-4AD7-32CC-C9D4-8554C5DA433F}"/>
              </a:ext>
            </a:extLst>
          </p:cNvPr>
          <p:cNvSpPr>
            <a:spLocks noGrp="1"/>
          </p:cNvSpPr>
          <p:nvPr>
            <p:ph type="title"/>
          </p:nvPr>
        </p:nvSpPr>
        <p:spPr/>
        <p:txBody>
          <a:bodyPr>
            <a:normAutofit/>
          </a:bodyPr>
          <a:lstStyle/>
          <a:p>
            <a:r>
              <a:rPr lang="en-IN" sz="4000" b="1" dirty="0">
                <a:latin typeface="Montserrat" panose="00000500000000000000" pitchFamily="50" charset="0"/>
              </a:rPr>
              <a:t>CONTINUED…</a:t>
            </a:r>
          </a:p>
        </p:txBody>
      </p:sp>
      <p:sp>
        <p:nvSpPr>
          <p:cNvPr id="3" name="Content Placeholder 2">
            <a:extLst>
              <a:ext uri="{FF2B5EF4-FFF2-40B4-BE49-F238E27FC236}">
                <a16:creationId xmlns:a16="http://schemas.microsoft.com/office/drawing/2014/main" id="{BA9C3FEA-8AF8-164C-F509-C4BEF483EDFD}"/>
              </a:ext>
            </a:extLst>
          </p:cNvPr>
          <p:cNvSpPr>
            <a:spLocks noGrp="1"/>
          </p:cNvSpPr>
          <p:nvPr>
            <p:ph idx="1"/>
          </p:nvPr>
        </p:nvSpPr>
        <p:spPr/>
        <p:txBody>
          <a:bodyPr>
            <a:normAutofit/>
          </a:bodyPr>
          <a:lstStyle/>
          <a:p>
            <a:pPr marL="0" indent="0" algn="just">
              <a:lnSpc>
                <a:spcPct val="120000"/>
              </a:lnSpc>
              <a:buNone/>
            </a:pPr>
            <a:r>
              <a:rPr lang="en-US" sz="2200" b="1" dirty="0">
                <a:latin typeface="Montserrat" panose="00000500000000000000" pitchFamily="50" charset="0"/>
                <a:cs typeface="Times New Roman" panose="02020603050405020304" pitchFamily="18" charset="0"/>
              </a:rPr>
              <a:t>Convolutional Neural Network (CNN)</a:t>
            </a:r>
          </a:p>
          <a:p>
            <a:pPr algn="just">
              <a:lnSpc>
                <a:spcPct val="120000"/>
              </a:lnSpc>
            </a:pPr>
            <a:r>
              <a:rPr lang="en-US" sz="2200" dirty="0">
                <a:latin typeface="Montserrat" panose="00000500000000000000" pitchFamily="50" charset="0"/>
                <a:cs typeface="Times New Roman" panose="02020603050405020304" pitchFamily="18" charset="0"/>
              </a:rPr>
              <a:t>A convolutional neural network (CNN) is a type of artificial neural network used primarily for image recognition and processing, due to its ability to recognize patterns in images.</a:t>
            </a:r>
          </a:p>
          <a:p>
            <a:pPr algn="just">
              <a:lnSpc>
                <a:spcPct val="120000"/>
              </a:lnSpc>
            </a:pPr>
            <a:r>
              <a:rPr lang="en-US" sz="2200" dirty="0">
                <a:latin typeface="Montserrat" panose="00000500000000000000" pitchFamily="50" charset="0"/>
                <a:cs typeface="Times New Roman" panose="02020603050405020304" pitchFamily="18" charset="0"/>
              </a:rPr>
              <a:t>CNNs can be trained to classify images, detect objects in an image, and even predict the next word in a sentence with incredible accuracy. </a:t>
            </a:r>
          </a:p>
          <a:p>
            <a:pPr algn="just">
              <a:lnSpc>
                <a:spcPct val="120000"/>
              </a:lnSpc>
            </a:pPr>
            <a:r>
              <a:rPr lang="en-US" sz="2200" dirty="0">
                <a:latin typeface="Montserrat" panose="00000500000000000000" pitchFamily="50" charset="0"/>
                <a:cs typeface="Times New Roman" panose="02020603050405020304" pitchFamily="18" charset="0"/>
              </a:rPr>
              <a:t>A CNN-based algorithm is mainly used for applications in image and speech recognition.</a:t>
            </a:r>
            <a:endParaRPr lang="en-US" sz="2200" b="1" dirty="0">
              <a:latin typeface="Montserrat" panose="00000500000000000000" pitchFamily="50" charset="0"/>
              <a:cs typeface="Times New Roman" panose="02020603050405020304" pitchFamily="18" charset="0"/>
            </a:endParaRPr>
          </a:p>
        </p:txBody>
      </p:sp>
    </p:spTree>
    <p:extLst>
      <p:ext uri="{BB962C8B-B14F-4D97-AF65-F5344CB8AC3E}">
        <p14:creationId xmlns:p14="http://schemas.microsoft.com/office/powerpoint/2010/main" val="3977996634"/>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30CE9-8381-8194-EE0F-89DB894F2EFD}"/>
              </a:ext>
            </a:extLst>
          </p:cNvPr>
          <p:cNvSpPr>
            <a:spLocks noGrp="1"/>
          </p:cNvSpPr>
          <p:nvPr>
            <p:ph type="title"/>
          </p:nvPr>
        </p:nvSpPr>
        <p:spPr/>
        <p:txBody>
          <a:bodyPr>
            <a:normAutofit/>
          </a:bodyPr>
          <a:lstStyle/>
          <a:p>
            <a:r>
              <a:rPr lang="en-IN" sz="4000" b="1" dirty="0">
                <a:latin typeface="Montserrat" panose="00000500000000000000" pitchFamily="50" charset="0"/>
              </a:rPr>
              <a:t>FUTURE ENHANCEMENT</a:t>
            </a:r>
          </a:p>
        </p:txBody>
      </p:sp>
      <p:sp>
        <p:nvSpPr>
          <p:cNvPr id="3" name="Content Placeholder 2">
            <a:extLst>
              <a:ext uri="{FF2B5EF4-FFF2-40B4-BE49-F238E27FC236}">
                <a16:creationId xmlns:a16="http://schemas.microsoft.com/office/drawing/2014/main" id="{3A2A76B0-BA5F-7F91-B098-A8612B599C13}"/>
              </a:ext>
            </a:extLst>
          </p:cNvPr>
          <p:cNvSpPr>
            <a:spLocks noGrp="1"/>
          </p:cNvSpPr>
          <p:nvPr>
            <p:ph idx="1"/>
          </p:nvPr>
        </p:nvSpPr>
        <p:spPr>
          <a:xfrm>
            <a:off x="838200" y="1417733"/>
            <a:ext cx="10515600" cy="4351338"/>
          </a:xfrm>
        </p:spPr>
        <p:txBody>
          <a:bodyPr>
            <a:normAutofit lnSpcReduction="10000"/>
          </a:bodyPr>
          <a:lstStyle/>
          <a:p>
            <a:pPr indent="0" algn="just">
              <a:lnSpc>
                <a:spcPct val="115000"/>
              </a:lnSpc>
              <a:spcBef>
                <a:spcPts val="300"/>
              </a:spcBef>
              <a:spcAft>
                <a:spcPts val="300"/>
              </a:spcAft>
              <a:buNone/>
            </a:pP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There are several feature enhancements that could potentially improve the performance of a CNN-based method for detecting brain tumors in MRI images. Here are some suggestions:</a:t>
            </a:r>
            <a:endParaRPr lang="en-IN" sz="1600" dirty="0">
              <a:latin typeface="Montserrat" panose="00000500000000000000" pitchFamily="50" charset="0"/>
              <a:ea typeface="Times New Roman" panose="02020603050405020304" pitchFamily="18" charset="0"/>
              <a:cs typeface="Times New Roman" panose="02020603050405020304" pitchFamily="18" charset="0"/>
            </a:endParaRPr>
          </a:p>
          <a:p>
            <a:pPr indent="0" algn="just">
              <a:lnSpc>
                <a:spcPct val="115000"/>
              </a:lnSpc>
              <a:spcBef>
                <a:spcPts val="300"/>
              </a:spcBef>
              <a:spcAft>
                <a:spcPts val="300"/>
              </a:spcAft>
              <a:buNone/>
            </a:pPr>
            <a:endParaRPr lang="en-IN" sz="16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342900" lvl="0" indent="-342900" algn="just">
              <a:lnSpc>
                <a:spcPct val="115000"/>
              </a:lnSpc>
              <a:spcBef>
                <a:spcPts val="300"/>
              </a:spcBef>
              <a:spcAft>
                <a:spcPts val="300"/>
              </a:spcAft>
              <a:buFont typeface="+mj-lt"/>
              <a:buAutoNum type="arabicPeriod"/>
            </a:pP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Data augmentation: By applying different transformations to the existing MRI images, such as rotation, flipping, scaling, or adding noise, we can increase the size of the training dataset and improve the model's ability to generalize to new data.</a:t>
            </a:r>
          </a:p>
          <a:p>
            <a:pPr marL="342900" lvl="0" indent="-342900" algn="just">
              <a:lnSpc>
                <a:spcPct val="115000"/>
              </a:lnSpc>
              <a:spcBef>
                <a:spcPts val="300"/>
              </a:spcBef>
              <a:spcAft>
                <a:spcPts val="300"/>
              </a:spcAft>
              <a:buFont typeface="+mj-lt"/>
              <a:buAutoNum type="arabicPeriod"/>
            </a:pPr>
            <a:endParaRPr lang="en-IN" sz="16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342900" lvl="0" indent="-342900" algn="just">
              <a:lnSpc>
                <a:spcPct val="115000"/>
              </a:lnSpc>
              <a:spcBef>
                <a:spcPts val="300"/>
              </a:spcBef>
              <a:spcAft>
                <a:spcPts val="300"/>
              </a:spcAft>
              <a:buFont typeface="+mj-lt"/>
              <a:buAutoNum type="arabicPeriod"/>
            </a:pP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Transfer learning: Pre-training the CNN on a larger dataset of general images, such as ImageNet, and then fine-tuning it on the brain MRI dataset can improve the model's ability to extract useful features from the input images.</a:t>
            </a:r>
          </a:p>
          <a:p>
            <a:pPr marL="342900" lvl="0" indent="-342900" algn="just">
              <a:lnSpc>
                <a:spcPct val="115000"/>
              </a:lnSpc>
              <a:spcBef>
                <a:spcPts val="300"/>
              </a:spcBef>
              <a:spcAft>
                <a:spcPts val="300"/>
              </a:spcAft>
              <a:buFont typeface="+mj-lt"/>
              <a:buAutoNum type="arabicPeriod"/>
            </a:pPr>
            <a:endParaRPr lang="en-US" sz="16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342900" lvl="0" indent="-342900" algn="just">
              <a:lnSpc>
                <a:spcPct val="115000"/>
              </a:lnSpc>
              <a:spcBef>
                <a:spcPts val="300"/>
              </a:spcBef>
              <a:spcAft>
                <a:spcPts val="300"/>
              </a:spcAft>
              <a:buFont typeface="+mj-lt"/>
              <a:buAutoNum type="arabicPeriod"/>
            </a:pPr>
            <a:r>
              <a:rPr lang="en-US" sz="1600" dirty="0">
                <a:effectLst/>
                <a:latin typeface="Montserrat" panose="00000500000000000000" pitchFamily="50" charset="0"/>
                <a:ea typeface="Times New Roman" panose="02020603050405020304" pitchFamily="18" charset="0"/>
              </a:rPr>
              <a:t>Attention mechanisms: By adding attention mechanisms to the CNN architecture, the model can learn to focus on specific regions of the input image that are most relevant for tumor detection, leading to better performance</a:t>
            </a:r>
            <a:endParaRPr lang="en-IN" sz="1600" dirty="0">
              <a:effectLst/>
              <a:latin typeface="Montserrat" panose="00000500000000000000" pitchFamily="50"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418149462"/>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AD238-B424-B031-5622-220D3433D891}"/>
              </a:ext>
            </a:extLst>
          </p:cNvPr>
          <p:cNvSpPr>
            <a:spLocks noGrp="1"/>
          </p:cNvSpPr>
          <p:nvPr>
            <p:ph type="title"/>
          </p:nvPr>
        </p:nvSpPr>
        <p:spPr/>
        <p:txBody>
          <a:bodyPr/>
          <a:lstStyle/>
          <a:p>
            <a:r>
              <a:rPr lang="en-IN" sz="4400" b="1" dirty="0">
                <a:latin typeface="Montserrat" panose="00000500000000000000" pitchFamily="50" charset="0"/>
              </a:rPr>
              <a:t>CONTINUED…</a:t>
            </a:r>
            <a:endParaRPr lang="en-IN" dirty="0"/>
          </a:p>
        </p:txBody>
      </p:sp>
      <p:sp>
        <p:nvSpPr>
          <p:cNvPr id="3" name="Content Placeholder 2">
            <a:extLst>
              <a:ext uri="{FF2B5EF4-FFF2-40B4-BE49-F238E27FC236}">
                <a16:creationId xmlns:a16="http://schemas.microsoft.com/office/drawing/2014/main" id="{10EC6A5A-DDD4-C86B-BD3A-29FB40A370BC}"/>
              </a:ext>
            </a:extLst>
          </p:cNvPr>
          <p:cNvSpPr>
            <a:spLocks noGrp="1"/>
          </p:cNvSpPr>
          <p:nvPr>
            <p:ph idx="1"/>
          </p:nvPr>
        </p:nvSpPr>
        <p:spPr/>
        <p:txBody>
          <a:bodyPr>
            <a:normAutofit fontScale="85000" lnSpcReduction="10000"/>
          </a:bodyPr>
          <a:lstStyle/>
          <a:p>
            <a:pPr marL="0" indent="0">
              <a:buNone/>
            </a:pPr>
            <a:r>
              <a:rPr lang="en-US" sz="1900" dirty="0">
                <a:effectLst/>
                <a:latin typeface="Montserrat" panose="00000500000000000000" pitchFamily="50" charset="0"/>
                <a:ea typeface="Times New Roman" panose="02020603050405020304" pitchFamily="18" charset="0"/>
                <a:cs typeface="Times New Roman" panose="02020603050405020304" pitchFamily="18" charset="0"/>
              </a:rPr>
              <a:t>4.  Ensemble models: Training multiple CNN models with different architectures or hyperparameters, and then combining their predictions, can improve the overall performance of the system.</a:t>
            </a:r>
          </a:p>
          <a:p>
            <a:pPr marL="0" indent="0">
              <a:buNone/>
            </a:pPr>
            <a:endParaRPr lang="en-IN" sz="19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0" lvl="0" indent="0" algn="just">
              <a:lnSpc>
                <a:spcPct val="115000"/>
              </a:lnSpc>
              <a:spcBef>
                <a:spcPts val="300"/>
              </a:spcBef>
              <a:spcAft>
                <a:spcPts val="300"/>
              </a:spcAft>
              <a:buNone/>
            </a:pPr>
            <a:r>
              <a:rPr lang="en-US" sz="1900" dirty="0">
                <a:latin typeface="Montserrat" panose="00000500000000000000" pitchFamily="50" charset="0"/>
                <a:ea typeface="Times New Roman" panose="02020603050405020304" pitchFamily="18" charset="0"/>
                <a:cs typeface="Times New Roman" panose="02020603050405020304" pitchFamily="18" charset="0"/>
              </a:rPr>
              <a:t>5</a:t>
            </a:r>
            <a:r>
              <a:rPr lang="en-US" sz="1900" dirty="0">
                <a:effectLst/>
                <a:latin typeface="Montserrat" panose="00000500000000000000" pitchFamily="50" charset="0"/>
                <a:ea typeface="Times New Roman" panose="02020603050405020304" pitchFamily="18" charset="0"/>
                <a:cs typeface="Times New Roman" panose="02020603050405020304" pitchFamily="18" charset="0"/>
              </a:rPr>
              <a:t>. Multi-modal data fusion: By combining different imaging modalities, such as T1-weighted, T2-weighted, and FLAIR MRI images, the model can learn to extract complementary information from each modality, leading to better performance.</a:t>
            </a:r>
            <a:endParaRPr lang="en-IN" sz="1900" dirty="0">
              <a:latin typeface="Montserrat" panose="00000500000000000000" pitchFamily="50" charset="0"/>
              <a:ea typeface="Times New Roman" panose="02020603050405020304" pitchFamily="18" charset="0"/>
              <a:cs typeface="Times New Roman" panose="02020603050405020304" pitchFamily="18" charset="0"/>
            </a:endParaRPr>
          </a:p>
          <a:p>
            <a:pPr marL="0" lvl="0" indent="0" algn="just">
              <a:lnSpc>
                <a:spcPct val="115000"/>
              </a:lnSpc>
              <a:spcBef>
                <a:spcPts val="300"/>
              </a:spcBef>
              <a:spcAft>
                <a:spcPts val="300"/>
              </a:spcAft>
              <a:buNone/>
            </a:pPr>
            <a:endParaRPr lang="en-IN" sz="19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0" lvl="0" indent="0" algn="just">
              <a:lnSpc>
                <a:spcPct val="115000"/>
              </a:lnSpc>
              <a:spcBef>
                <a:spcPts val="300"/>
              </a:spcBef>
              <a:spcAft>
                <a:spcPts val="300"/>
              </a:spcAft>
              <a:buNone/>
            </a:pPr>
            <a:r>
              <a:rPr lang="en-US" sz="1900" dirty="0">
                <a:latin typeface="Montserrat" panose="00000500000000000000" pitchFamily="50" charset="0"/>
                <a:ea typeface="Times New Roman" panose="02020603050405020304" pitchFamily="18" charset="0"/>
                <a:cs typeface="Times New Roman" panose="02020603050405020304" pitchFamily="18" charset="0"/>
              </a:rPr>
              <a:t>6</a:t>
            </a:r>
            <a:r>
              <a:rPr lang="en-US" sz="1900" dirty="0">
                <a:effectLst/>
                <a:latin typeface="Montserrat" panose="00000500000000000000" pitchFamily="50" charset="0"/>
                <a:ea typeface="Times New Roman" panose="02020603050405020304" pitchFamily="18" charset="0"/>
                <a:cs typeface="Times New Roman" panose="02020603050405020304" pitchFamily="18" charset="0"/>
              </a:rPr>
              <a:t>. </a:t>
            </a:r>
            <a:r>
              <a:rPr lang="en-US" sz="1900" dirty="0" err="1">
                <a:effectLst/>
                <a:latin typeface="Montserrat" panose="00000500000000000000" pitchFamily="50" charset="0"/>
                <a:ea typeface="Times New Roman" panose="02020603050405020304" pitchFamily="18" charset="0"/>
                <a:cs typeface="Times New Roman" panose="02020603050405020304" pitchFamily="18" charset="0"/>
              </a:rPr>
              <a:t>Explainability</a:t>
            </a:r>
            <a:r>
              <a:rPr lang="en-US" sz="1900" dirty="0">
                <a:effectLst/>
                <a:latin typeface="Montserrat" panose="00000500000000000000" pitchFamily="50" charset="0"/>
                <a:ea typeface="Times New Roman" panose="02020603050405020304" pitchFamily="18" charset="0"/>
                <a:cs typeface="Times New Roman" panose="02020603050405020304" pitchFamily="18" charset="0"/>
              </a:rPr>
              <a:t>: By incorporating methods for visualizing the learned features and decision-making process of the CNN, we can gain insights into the model's behavior and improve its interpretability for clinical use.</a:t>
            </a:r>
          </a:p>
          <a:p>
            <a:pPr marL="0" lvl="0" indent="0" algn="just">
              <a:lnSpc>
                <a:spcPct val="115000"/>
              </a:lnSpc>
              <a:spcBef>
                <a:spcPts val="300"/>
              </a:spcBef>
              <a:spcAft>
                <a:spcPts val="300"/>
              </a:spcAft>
              <a:buNone/>
            </a:pPr>
            <a:endParaRPr lang="en-US" sz="1900" dirty="0">
              <a:latin typeface="Montserrat" panose="00000500000000000000" pitchFamily="50" charset="0"/>
              <a:ea typeface="Times New Roman" panose="02020603050405020304" pitchFamily="18" charset="0"/>
              <a:cs typeface="Times New Roman" panose="02020603050405020304" pitchFamily="18" charset="0"/>
            </a:endParaRPr>
          </a:p>
          <a:p>
            <a:pPr marL="0" lvl="0" indent="0" algn="just">
              <a:lnSpc>
                <a:spcPct val="115000"/>
              </a:lnSpc>
              <a:spcBef>
                <a:spcPts val="300"/>
              </a:spcBef>
              <a:spcAft>
                <a:spcPts val="300"/>
              </a:spcAft>
              <a:buNone/>
            </a:pPr>
            <a:r>
              <a:rPr lang="en-US" sz="1900" dirty="0">
                <a:latin typeface="Montserrat" panose="00000500000000000000" pitchFamily="50" charset="0"/>
                <a:ea typeface="Times New Roman" panose="02020603050405020304" pitchFamily="18" charset="0"/>
                <a:cs typeface="Times New Roman" panose="02020603050405020304" pitchFamily="18" charset="0"/>
              </a:rPr>
              <a:t>7</a:t>
            </a:r>
            <a:r>
              <a:rPr lang="en-US" sz="1900" dirty="0">
                <a:effectLst/>
                <a:latin typeface="Montserrat" panose="00000500000000000000" pitchFamily="50" charset="0"/>
                <a:ea typeface="Times New Roman" panose="02020603050405020304" pitchFamily="18" charset="0"/>
                <a:cs typeface="Times New Roman" panose="02020603050405020304" pitchFamily="18" charset="0"/>
              </a:rPr>
              <a:t>. Incorporating domain knowledge: Expert knowledge about brain anatomy and tumor characteristics can be incorporated into the CNN architecture to guide the feature extraction process and improve the accuracy of the model.</a:t>
            </a:r>
            <a:endParaRPr lang="en-IN" sz="19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0" indent="0" algn="just">
              <a:lnSpc>
                <a:spcPct val="115000"/>
              </a:lnSpc>
              <a:spcBef>
                <a:spcPts val="300"/>
              </a:spcBef>
              <a:spcAft>
                <a:spcPts val="300"/>
              </a:spcAft>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lvl="0" indent="0" algn="just">
              <a:lnSpc>
                <a:spcPct val="115000"/>
              </a:lnSpc>
              <a:spcBef>
                <a:spcPts val="300"/>
              </a:spcBef>
              <a:spcAft>
                <a:spcPts val="300"/>
              </a:spcAft>
              <a:buNone/>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lvl="0" indent="0" algn="just">
              <a:lnSpc>
                <a:spcPct val="115000"/>
              </a:lnSpc>
              <a:spcBef>
                <a:spcPts val="300"/>
              </a:spcBef>
              <a:spcAft>
                <a:spcPts val="300"/>
              </a:spcAft>
              <a:buNone/>
            </a:pPr>
            <a:endParaRPr lang="en-US" sz="1800" dirty="0">
              <a:latin typeface="Times New Roman" panose="02020603050405020304" pitchFamily="18" charset="0"/>
              <a:ea typeface="Times New Roman" panose="02020603050405020304" pitchFamily="18" charset="0"/>
              <a:cs typeface="Times New Roman" panose="02020603050405020304" pitchFamily="18" charset="0"/>
            </a:endParaRPr>
          </a:p>
          <a:p>
            <a:pPr marL="0" lvl="0" indent="0" algn="just">
              <a:lnSpc>
                <a:spcPct val="115000"/>
              </a:lnSpc>
              <a:spcBef>
                <a:spcPts val="300"/>
              </a:spcBef>
              <a:spcAft>
                <a:spcPts val="300"/>
              </a:spcAft>
              <a:buNone/>
            </a:pPr>
            <a:endParaRPr lang="en-US"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644753113"/>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021B4-64C8-D486-F553-65251E6BBED1}"/>
              </a:ext>
            </a:extLst>
          </p:cNvPr>
          <p:cNvSpPr>
            <a:spLocks noGrp="1"/>
          </p:cNvSpPr>
          <p:nvPr>
            <p:ph type="title"/>
          </p:nvPr>
        </p:nvSpPr>
        <p:spPr/>
        <p:txBody>
          <a:bodyPr/>
          <a:lstStyle/>
          <a:p>
            <a:r>
              <a:rPr lang="en-IN" sz="4400" b="1" dirty="0">
                <a:latin typeface="Montserrat" panose="00000500000000000000" pitchFamily="50" charset="0"/>
              </a:rPr>
              <a:t>CONTINUED…</a:t>
            </a:r>
            <a:endParaRPr lang="en-IN" dirty="0"/>
          </a:p>
        </p:txBody>
      </p:sp>
      <p:sp>
        <p:nvSpPr>
          <p:cNvPr id="3" name="Content Placeholder 2">
            <a:extLst>
              <a:ext uri="{FF2B5EF4-FFF2-40B4-BE49-F238E27FC236}">
                <a16:creationId xmlns:a16="http://schemas.microsoft.com/office/drawing/2014/main" id="{A19C39E3-FF54-ECBF-20A7-A928D9D26594}"/>
              </a:ext>
            </a:extLst>
          </p:cNvPr>
          <p:cNvSpPr>
            <a:spLocks noGrp="1"/>
          </p:cNvSpPr>
          <p:nvPr>
            <p:ph idx="1"/>
          </p:nvPr>
        </p:nvSpPr>
        <p:spPr/>
        <p:txBody>
          <a:bodyPr>
            <a:normAutofit/>
          </a:bodyPr>
          <a:lstStyle/>
          <a:p>
            <a:pPr marL="0" lvl="0" indent="0" algn="just">
              <a:lnSpc>
                <a:spcPct val="100000"/>
              </a:lnSpc>
              <a:spcBef>
                <a:spcPts val="300"/>
              </a:spcBef>
              <a:spcAft>
                <a:spcPts val="300"/>
              </a:spcAft>
              <a:buNone/>
            </a:pPr>
            <a:r>
              <a:rPr lang="en-US" sz="1800" dirty="0">
                <a:effectLst/>
                <a:latin typeface="Montserrat" panose="00000500000000000000" pitchFamily="50" charset="0"/>
                <a:ea typeface="Times New Roman" panose="02020603050405020304" pitchFamily="18" charset="0"/>
                <a:cs typeface="Times New Roman" panose="02020603050405020304" pitchFamily="18" charset="0"/>
              </a:rPr>
              <a:t>8.  Semi-supervised learning: Unlabeled MRI images can be used to augment the training dataset and improve the model's performance by leveraging self-supervision techniques or incorporating unsupervised learning methods.</a:t>
            </a:r>
          </a:p>
          <a:p>
            <a:pPr marL="342900" lvl="0" indent="-342900" algn="just">
              <a:lnSpc>
                <a:spcPct val="100000"/>
              </a:lnSpc>
              <a:spcBef>
                <a:spcPts val="300"/>
              </a:spcBef>
              <a:spcAft>
                <a:spcPts val="300"/>
              </a:spcAft>
              <a:buFont typeface="+mj-lt"/>
              <a:buAutoNum type="arabicPeriod"/>
            </a:pPr>
            <a:endParaRPr lang="en-IN" sz="18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0" lvl="0" indent="0" algn="just">
              <a:lnSpc>
                <a:spcPct val="100000"/>
              </a:lnSpc>
              <a:spcBef>
                <a:spcPts val="300"/>
              </a:spcBef>
              <a:spcAft>
                <a:spcPts val="300"/>
              </a:spcAft>
              <a:buNone/>
            </a:pPr>
            <a:r>
              <a:rPr lang="en-US" sz="1800" dirty="0">
                <a:effectLst/>
                <a:latin typeface="Montserrat" panose="00000500000000000000" pitchFamily="50" charset="0"/>
                <a:ea typeface="Times New Roman" panose="02020603050405020304" pitchFamily="18" charset="0"/>
                <a:cs typeface="Times New Roman" panose="02020603050405020304" pitchFamily="18" charset="0"/>
              </a:rPr>
              <a:t>9.  Active learning: By incorporating active learning techniques, the model can learn to select the most informative samples for labeling, thereby reducing the amount of labeled data needed for training and improving the model's performance.</a:t>
            </a:r>
          </a:p>
          <a:p>
            <a:pPr marL="342900" lvl="0" indent="-342900" algn="just">
              <a:lnSpc>
                <a:spcPct val="100000"/>
              </a:lnSpc>
              <a:spcBef>
                <a:spcPts val="300"/>
              </a:spcBef>
              <a:spcAft>
                <a:spcPts val="300"/>
              </a:spcAft>
              <a:buFont typeface="+mj-lt"/>
              <a:buAutoNum type="arabicPeriod"/>
            </a:pPr>
            <a:endParaRPr lang="en-US" sz="18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0" lvl="0" indent="0" algn="just">
              <a:lnSpc>
                <a:spcPct val="100000"/>
              </a:lnSpc>
              <a:spcBef>
                <a:spcPts val="300"/>
              </a:spcBef>
              <a:spcAft>
                <a:spcPts val="300"/>
              </a:spcAft>
              <a:buNone/>
            </a:pPr>
            <a:r>
              <a:rPr lang="en-US" sz="1800" dirty="0">
                <a:effectLst/>
                <a:latin typeface="Montserrat" panose="00000500000000000000" pitchFamily="50" charset="0"/>
                <a:ea typeface="Times New Roman" panose="02020603050405020304" pitchFamily="18" charset="0"/>
                <a:cs typeface="Times New Roman" panose="02020603050405020304" pitchFamily="18" charset="0"/>
              </a:rPr>
              <a:t>10.  Adversarial training: Adversarial training can be used to improve the robustness of the CNN by training it to resist perturbations to the input images that are designed to fool the model.</a:t>
            </a:r>
            <a:endParaRPr lang="en-IN" sz="18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056030721"/>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5859D-37DF-DBA2-45E2-BF450FE81318}"/>
              </a:ext>
            </a:extLst>
          </p:cNvPr>
          <p:cNvSpPr>
            <a:spLocks noGrp="1"/>
          </p:cNvSpPr>
          <p:nvPr>
            <p:ph type="title"/>
          </p:nvPr>
        </p:nvSpPr>
        <p:spPr/>
        <p:txBody>
          <a:bodyPr/>
          <a:lstStyle/>
          <a:p>
            <a:r>
              <a:rPr lang="en-US" sz="4000" b="1" dirty="0">
                <a:effectLst/>
                <a:latin typeface="Montserrat" panose="00000500000000000000" pitchFamily="50" charset="0"/>
                <a:ea typeface="Times New Roman" panose="02020603050405020304" pitchFamily="18" charset="0"/>
                <a:cs typeface="Times New Roman" panose="02020603050405020304" pitchFamily="18" charset="0"/>
              </a:rPr>
              <a:t>CONCLUSION</a:t>
            </a:r>
            <a:br>
              <a:rPr lang="en-IN" sz="1800" dirty="0">
                <a:effectLst/>
                <a:latin typeface="Calibri" panose="020F0502020204030204" pitchFamily="34" charset="0"/>
                <a:ea typeface="Times New Roman" panose="02020603050405020304" pitchFamily="18"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B405197D-9BDB-9222-D64B-FE1403F14B2D}"/>
              </a:ext>
            </a:extLst>
          </p:cNvPr>
          <p:cNvSpPr>
            <a:spLocks noGrp="1"/>
          </p:cNvSpPr>
          <p:nvPr>
            <p:ph idx="1"/>
          </p:nvPr>
        </p:nvSpPr>
        <p:spPr>
          <a:xfrm>
            <a:off x="838200" y="1027906"/>
            <a:ext cx="5257800" cy="5239544"/>
          </a:xfrm>
        </p:spPr>
        <p:txBody>
          <a:bodyPr>
            <a:normAutofit fontScale="25000" lnSpcReduction="20000"/>
          </a:bodyPr>
          <a:lstStyle/>
          <a:p>
            <a:endParaRPr lang="en-IN" sz="16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0" indent="0" algn="just">
              <a:lnSpc>
                <a:spcPct val="170000"/>
              </a:lnSpc>
              <a:buNone/>
            </a:pPr>
            <a:r>
              <a:rPr lang="en-US" sz="6400" dirty="0">
                <a:effectLst/>
                <a:latin typeface="Montserrat" panose="00000500000000000000" pitchFamily="50" charset="0"/>
                <a:ea typeface="Times New Roman" panose="02020603050405020304" pitchFamily="18" charset="0"/>
                <a:cs typeface="Times New Roman" panose="02020603050405020304" pitchFamily="18" charset="0"/>
              </a:rPr>
              <a:t>	Early classification of brain tumors from magnetic resonance imaging (MRI) plays an important role in the diagnosis of such diseases. There are many diagnostic imaging methods used to identify tumors in the brain. MRI is commonly used for such tasks because of its unmatched image quality. This project's purpose is to detect the brain tumor using CNN classification. The proposed technique achieved the maximum performance in brain tumor detection, with 99.70% validation accuracy. This demonstrates the project's efficacy and the possibility of employing CNN to quickly identify brain tumors using MRI.</a:t>
            </a:r>
            <a:endParaRPr lang="en-IN" sz="64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0" indent="0">
              <a:buNone/>
            </a:pPr>
            <a:endParaRPr lang="en-IN" dirty="0"/>
          </a:p>
        </p:txBody>
      </p:sp>
      <p:pic>
        <p:nvPicPr>
          <p:cNvPr id="5" name="Picture 4">
            <a:extLst>
              <a:ext uri="{FF2B5EF4-FFF2-40B4-BE49-F238E27FC236}">
                <a16:creationId xmlns:a16="http://schemas.microsoft.com/office/drawing/2014/main" id="{D35598F0-742C-33FF-91BA-26410EB5F9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9343" y="1212121"/>
            <a:ext cx="4871113" cy="4871113"/>
          </a:xfrm>
          <a:prstGeom prst="rect">
            <a:avLst/>
          </a:prstGeom>
        </p:spPr>
      </p:pic>
    </p:spTree>
    <p:extLst>
      <p:ext uri="{BB962C8B-B14F-4D97-AF65-F5344CB8AC3E}">
        <p14:creationId xmlns:p14="http://schemas.microsoft.com/office/powerpoint/2010/main" val="26361617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063D6-4AD7-32CC-C9D4-8554C5DA433F}"/>
              </a:ext>
            </a:extLst>
          </p:cNvPr>
          <p:cNvSpPr>
            <a:spLocks noGrp="1"/>
          </p:cNvSpPr>
          <p:nvPr>
            <p:ph type="title"/>
          </p:nvPr>
        </p:nvSpPr>
        <p:spPr>
          <a:xfrm>
            <a:off x="838200" y="0"/>
            <a:ext cx="10515600" cy="1325563"/>
          </a:xfrm>
        </p:spPr>
        <p:txBody>
          <a:bodyPr>
            <a:normAutofit/>
          </a:bodyPr>
          <a:lstStyle/>
          <a:p>
            <a:r>
              <a:rPr lang="en-IN" sz="4000" b="1" dirty="0">
                <a:latin typeface="Montserrat" panose="00000500000000000000" pitchFamily="50" charset="0"/>
              </a:rPr>
              <a:t>REFERENCES</a:t>
            </a:r>
          </a:p>
        </p:txBody>
      </p:sp>
      <p:sp>
        <p:nvSpPr>
          <p:cNvPr id="3" name="Content Placeholder 2">
            <a:extLst>
              <a:ext uri="{FF2B5EF4-FFF2-40B4-BE49-F238E27FC236}">
                <a16:creationId xmlns:a16="http://schemas.microsoft.com/office/drawing/2014/main" id="{BA9C3FEA-8AF8-164C-F509-C4BEF483EDFD}"/>
              </a:ext>
            </a:extLst>
          </p:cNvPr>
          <p:cNvSpPr>
            <a:spLocks noGrp="1"/>
          </p:cNvSpPr>
          <p:nvPr>
            <p:ph idx="1"/>
          </p:nvPr>
        </p:nvSpPr>
        <p:spPr>
          <a:xfrm>
            <a:off x="838200" y="976005"/>
            <a:ext cx="10515600" cy="5175676"/>
          </a:xfrm>
        </p:spPr>
        <p:txBody>
          <a:bodyPr>
            <a:noAutofit/>
          </a:bodyPr>
          <a:lstStyle/>
          <a:p>
            <a:pPr marL="342900" marR="85725" lvl="0" indent="-342900" algn="just">
              <a:lnSpc>
                <a:spcPct val="150000"/>
              </a:lnSpc>
              <a:buFont typeface="+mj-lt"/>
              <a:buAutoNum type="arabicPeriod"/>
            </a:pP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Neelum Noreen, </a:t>
            </a: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Sellappan</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a:t>
            </a: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Palaniappan</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Abdul Qayyum , Iftikhar Ahmad, Muhammad Imran,  Muhammad Shoaib, 2020, “A Deep Learning Model Based on Concatenation Approach for the Diagnosis of Brain Tumor”, IEEE Access, vol. 08, pp. 55135-55144.</a:t>
            </a:r>
            <a:endParaRPr lang="en-IN" sz="16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342900" marR="85725" lvl="0" indent="-342900" algn="just">
              <a:lnSpc>
                <a:spcPct val="150000"/>
              </a:lnSpc>
              <a:buFont typeface="+mj-lt"/>
              <a:buAutoNum type="arabicPeriod"/>
            </a:pP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Abdu </a:t>
            </a: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Gumaei</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Mohammad Mehedi Hassan, Md </a:t>
            </a: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Rafiul</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Hassan, </a:t>
            </a: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Abdulhameed</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a:t>
            </a: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Alelaiwi</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Giancarlo </a:t>
            </a: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Fortino</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2019, “A Hybrid Feature Extraction Method with Regularized Extreme Learning Machine for Brain Tumor Classification”, IEEE Access, vol. 07, pp. 36266-36273.</a:t>
            </a:r>
            <a:endParaRPr lang="en-IN" sz="16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342900" marR="85725" lvl="0" indent="-342900" algn="just">
              <a:lnSpc>
                <a:spcPct val="150000"/>
              </a:lnSpc>
              <a:buFont typeface="+mj-lt"/>
              <a:buAutoNum type="arabicPeriod"/>
            </a:pP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Andres Anaya-</a:t>
            </a: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Isaza</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Leonel </a:t>
            </a: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Mera</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-Jimenez, 2022, “Data Augmentation and Transfer Learning for Brain Tumor Detection in Magnetic Resonance Imaging”, IEEE Access, vol. 10, pp. 23217-23233.</a:t>
            </a:r>
            <a:endParaRPr lang="en-IN" sz="16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342900" marR="85725" lvl="0" indent="-342900" algn="just">
              <a:lnSpc>
                <a:spcPct val="150000"/>
              </a:lnSpc>
              <a:buFont typeface="+mj-lt"/>
              <a:buAutoNum type="arabicPeriod"/>
            </a:pP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Mohamed </a:t>
            </a: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Shakeel.P</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Tarek E. </a:t>
            </a: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El.Tobely</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Haytham Al-Feel, Gunasekaran </a:t>
            </a: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Manogaran</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a:t>
            </a: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Baskar.S</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2019, “Neural Network Based Brain Tumor Detection Using Wireless Infrared Imaging Sensor”, IEEE Access, vol. 07, pp. 5577-5588.</a:t>
            </a:r>
            <a:endParaRPr lang="en-IN" sz="16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342900" marR="85725" lvl="0" indent="-342900" algn="just">
              <a:lnSpc>
                <a:spcPct val="150000"/>
              </a:lnSpc>
              <a:spcAft>
                <a:spcPts val="1000"/>
              </a:spcAft>
              <a:buFont typeface="+mj-lt"/>
              <a:buAutoNum type="arabicPeriod"/>
            </a:pP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Gunasekaran </a:t>
            </a: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Manogaran</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P. Mohamed Shakeel, </a:t>
            </a: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Azza</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S. </a:t>
            </a: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Hassanein</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a:t>
            </a: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Priyan</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a:t>
            </a: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Malarvizhi</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Kumar, </a:t>
            </a: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Gokulnath</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Chandra Babu, 2018, “Machine Learning Approach-Based Gamma Distribution for Brain Tumor Detection and Data Sample Imbalance Analysis”, IEEE Access, vol. 07, pp. 12-19.</a:t>
            </a:r>
            <a:endParaRPr lang="en-IN" sz="16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0" indent="0" algn="just">
              <a:lnSpc>
                <a:spcPct val="120000"/>
              </a:lnSpc>
              <a:buNone/>
            </a:pPr>
            <a:endParaRPr lang="en-US" sz="1700" b="1" dirty="0">
              <a:latin typeface="Montserrat" panose="00000500000000000000" pitchFamily="50" charset="0"/>
              <a:cs typeface="Times New Roman" panose="02020603050405020304" pitchFamily="18" charset="0"/>
            </a:endParaRPr>
          </a:p>
        </p:txBody>
      </p:sp>
    </p:spTree>
    <p:extLst>
      <p:ext uri="{BB962C8B-B14F-4D97-AF65-F5344CB8AC3E}">
        <p14:creationId xmlns:p14="http://schemas.microsoft.com/office/powerpoint/2010/main" val="3607679754"/>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9B040-13A9-CA71-3B72-BD0D4C4850F5}"/>
              </a:ext>
            </a:extLst>
          </p:cNvPr>
          <p:cNvSpPr>
            <a:spLocks noGrp="1"/>
          </p:cNvSpPr>
          <p:nvPr>
            <p:ph type="title"/>
          </p:nvPr>
        </p:nvSpPr>
        <p:spPr/>
        <p:txBody>
          <a:bodyPr>
            <a:normAutofit/>
          </a:bodyPr>
          <a:lstStyle/>
          <a:p>
            <a:r>
              <a:rPr lang="en-IN" sz="4000" b="1" dirty="0">
                <a:latin typeface="Montserrat" panose="00000500000000000000" pitchFamily="50" charset="0"/>
              </a:rPr>
              <a:t>			INTRODUCTION</a:t>
            </a:r>
          </a:p>
        </p:txBody>
      </p:sp>
      <p:sp>
        <p:nvSpPr>
          <p:cNvPr id="3" name="Content Placeholder 2">
            <a:extLst>
              <a:ext uri="{FF2B5EF4-FFF2-40B4-BE49-F238E27FC236}">
                <a16:creationId xmlns:a16="http://schemas.microsoft.com/office/drawing/2014/main" id="{06B306D5-94CE-F519-BDD0-60681A2B731F}"/>
              </a:ext>
            </a:extLst>
          </p:cNvPr>
          <p:cNvSpPr>
            <a:spLocks noGrp="1"/>
          </p:cNvSpPr>
          <p:nvPr>
            <p:ph idx="1"/>
          </p:nvPr>
        </p:nvSpPr>
        <p:spPr>
          <a:xfrm>
            <a:off x="838200" y="1690687"/>
            <a:ext cx="5257800" cy="4802187"/>
          </a:xfrm>
        </p:spPr>
        <p:txBody>
          <a:bodyPr>
            <a:normAutofit fontScale="77500" lnSpcReduction="20000"/>
          </a:bodyPr>
          <a:lstStyle/>
          <a:p>
            <a:r>
              <a:rPr lang="en-US" dirty="0">
                <a:latin typeface="Montserrat" panose="00000500000000000000" pitchFamily="50" charset="0"/>
              </a:rPr>
              <a:t>Brain tumor is a serious health condition that affects millions of people worldwide. Early detection and treatment of brain tumor can significantly improve the chances of survival. In recent years, machine learning algorithms have shown great promise in detecting brain tumor from medical images such as MRI scans.</a:t>
            </a:r>
          </a:p>
          <a:p>
            <a:r>
              <a:rPr lang="en-US" dirty="0">
                <a:latin typeface="Montserrat" panose="00000500000000000000" pitchFamily="50" charset="0"/>
              </a:rPr>
              <a:t>In this paper, we present a CNN-based method for detecting brain tumor cancer prediction using machine learning. Our approach involves training a deep convolutional neural network (CNN) on a large dataset of MRI scans to predict the presence of brain tumor with high accuracy.</a:t>
            </a:r>
          </a:p>
        </p:txBody>
      </p:sp>
      <p:pic>
        <p:nvPicPr>
          <p:cNvPr id="7" name="Picture 6">
            <a:extLst>
              <a:ext uri="{FF2B5EF4-FFF2-40B4-BE49-F238E27FC236}">
                <a16:creationId xmlns:a16="http://schemas.microsoft.com/office/drawing/2014/main" id="{CA70409E-3123-57C5-7EE0-CE459CCA46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690686"/>
            <a:ext cx="4802187" cy="4802187"/>
          </a:xfrm>
          <a:prstGeom prst="rect">
            <a:avLst/>
          </a:prstGeom>
        </p:spPr>
      </p:pic>
    </p:spTree>
    <p:extLst>
      <p:ext uri="{BB962C8B-B14F-4D97-AF65-F5344CB8AC3E}">
        <p14:creationId xmlns:p14="http://schemas.microsoft.com/office/powerpoint/2010/main" val="799494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94264-772C-3416-2428-6CD2F221360D}"/>
              </a:ext>
            </a:extLst>
          </p:cNvPr>
          <p:cNvSpPr>
            <a:spLocks noGrp="1"/>
          </p:cNvSpPr>
          <p:nvPr>
            <p:ph type="title"/>
          </p:nvPr>
        </p:nvSpPr>
        <p:spPr/>
        <p:txBody>
          <a:bodyPr/>
          <a:lstStyle/>
          <a:p>
            <a:r>
              <a:rPr lang="en-IN" sz="4400" b="1" dirty="0">
                <a:latin typeface="Montserrat" panose="00000500000000000000" pitchFamily="50" charset="0"/>
              </a:rPr>
              <a:t>CONTINUED…</a:t>
            </a:r>
            <a:endParaRPr lang="en-IN" dirty="0"/>
          </a:p>
        </p:txBody>
      </p:sp>
      <p:sp>
        <p:nvSpPr>
          <p:cNvPr id="3" name="Content Placeholder 2">
            <a:extLst>
              <a:ext uri="{FF2B5EF4-FFF2-40B4-BE49-F238E27FC236}">
                <a16:creationId xmlns:a16="http://schemas.microsoft.com/office/drawing/2014/main" id="{E0AA9686-FFCD-EB46-208E-28A5E6C50B89}"/>
              </a:ext>
            </a:extLst>
          </p:cNvPr>
          <p:cNvSpPr>
            <a:spLocks noGrp="1"/>
          </p:cNvSpPr>
          <p:nvPr>
            <p:ph idx="1"/>
          </p:nvPr>
        </p:nvSpPr>
        <p:spPr/>
        <p:txBody>
          <a:bodyPr/>
          <a:lstStyle/>
          <a:p>
            <a:pPr marL="342900" marR="85725" lvl="0" indent="-342900" algn="just">
              <a:lnSpc>
                <a:spcPct val="150000"/>
              </a:lnSpc>
              <a:buAutoNum type="arabicPeriod" startAt="7"/>
            </a:pP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Ankit Vidyarthi, Ruchi Agarwal, Deepak Gupta, Rahul Sharma, Dirk </a:t>
            </a: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Draheim</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a:t>
            </a: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Prayag</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Tiwari, 2022, “Machine Learning Assisted Methodology for Multiclass Classification of Malignant Brain Tumors”, IEEE Access, vol. 10, pp. 50624-50640.</a:t>
            </a:r>
            <a:endParaRPr lang="en-IN" sz="1600" dirty="0">
              <a:latin typeface="Montserrat" panose="00000500000000000000" pitchFamily="50" charset="0"/>
              <a:ea typeface="Times New Roman" panose="02020603050405020304" pitchFamily="18" charset="0"/>
              <a:cs typeface="Times New Roman" panose="02020603050405020304" pitchFamily="18" charset="0"/>
            </a:endParaRPr>
          </a:p>
          <a:p>
            <a:pPr marL="342900" marR="85725" lvl="0" indent="-342900" algn="just">
              <a:lnSpc>
                <a:spcPct val="150000"/>
              </a:lnSpc>
              <a:buAutoNum type="arabicPeriod" startAt="7"/>
            </a:pP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Saif</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Ahmad, </a:t>
            </a:r>
            <a:r>
              <a:rPr lang="en-US" sz="1600" dirty="0" err="1">
                <a:effectLst/>
                <a:latin typeface="Montserrat" panose="00000500000000000000" pitchFamily="50" charset="0"/>
                <a:ea typeface="Times New Roman" panose="02020603050405020304" pitchFamily="18" charset="0"/>
                <a:cs typeface="Times New Roman" panose="02020603050405020304" pitchFamily="18" charset="0"/>
              </a:rPr>
              <a:t>Pallab</a:t>
            </a:r>
            <a:r>
              <a:rPr lang="en-US" sz="1600" dirty="0">
                <a:effectLst/>
                <a:latin typeface="Montserrat" panose="00000500000000000000" pitchFamily="50" charset="0"/>
                <a:ea typeface="Times New Roman" panose="02020603050405020304" pitchFamily="18" charset="0"/>
                <a:cs typeface="Times New Roman" panose="02020603050405020304" pitchFamily="18" charset="0"/>
              </a:rPr>
              <a:t> K. Choudhury, 2022, “On the Performance of Deep Transfer Learning Networks for Brain Tumor Detection Using MR Images”, IEEE Access, vol. 10, pp. 59099-59114.</a:t>
            </a:r>
            <a:endParaRPr lang="en-IN" sz="16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749301918"/>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E193E-A72F-9446-27A6-ADA64BAE67B5}"/>
              </a:ext>
            </a:extLst>
          </p:cNvPr>
          <p:cNvSpPr>
            <a:spLocks noGrp="1"/>
          </p:cNvSpPr>
          <p:nvPr>
            <p:ph type="title"/>
          </p:nvPr>
        </p:nvSpPr>
        <p:spPr/>
        <p:txBody>
          <a:bodyPr>
            <a:normAutofit/>
          </a:bodyPr>
          <a:lstStyle/>
          <a:p>
            <a:r>
              <a:rPr lang="en-IN" sz="4000" b="1" dirty="0">
                <a:latin typeface="Montserrat" panose="00000500000000000000" pitchFamily="50" charset="0"/>
              </a:rPr>
              <a:t>BOOK REFERENCE</a:t>
            </a:r>
          </a:p>
        </p:txBody>
      </p:sp>
      <p:sp>
        <p:nvSpPr>
          <p:cNvPr id="3" name="Content Placeholder 2">
            <a:extLst>
              <a:ext uri="{FF2B5EF4-FFF2-40B4-BE49-F238E27FC236}">
                <a16:creationId xmlns:a16="http://schemas.microsoft.com/office/drawing/2014/main" id="{6A0704BF-02DE-4215-A71F-5DBD774476C8}"/>
              </a:ext>
            </a:extLst>
          </p:cNvPr>
          <p:cNvSpPr>
            <a:spLocks noGrp="1"/>
          </p:cNvSpPr>
          <p:nvPr>
            <p:ph idx="1"/>
          </p:nvPr>
        </p:nvSpPr>
        <p:spPr/>
        <p:txBody>
          <a:bodyPr/>
          <a:lstStyle/>
          <a:p>
            <a:pPr marL="342900" lvl="0" indent="-342900" algn="just">
              <a:lnSpc>
                <a:spcPct val="150000"/>
              </a:lnSpc>
              <a:spcAft>
                <a:spcPts val="800"/>
              </a:spcAft>
              <a:buFont typeface="Symbol" panose="05050102010706020507" pitchFamily="18" charset="2"/>
              <a:buChar char=""/>
            </a:pPr>
            <a:r>
              <a:rPr lang="en-US" sz="1800" dirty="0">
                <a:effectLst/>
                <a:latin typeface="Montserrat" panose="00000500000000000000" pitchFamily="50" charset="0"/>
                <a:ea typeface="Times New Roman" panose="02020603050405020304" pitchFamily="18" charset="0"/>
                <a:cs typeface="Times New Roman" panose="02020603050405020304" pitchFamily="18" charset="0"/>
              </a:rPr>
              <a:t>Martin C. Brown, Python: The Complete Reference, Fourth Edition, McGraw Hill Education, 2018.</a:t>
            </a:r>
            <a:endParaRPr lang="en-IN" sz="18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US" sz="1800" dirty="0">
                <a:effectLst/>
                <a:latin typeface="Montserrat" panose="00000500000000000000" pitchFamily="50" charset="0"/>
                <a:ea typeface="Times New Roman" panose="02020603050405020304" pitchFamily="18" charset="0"/>
                <a:cs typeface="Times New Roman" panose="02020603050405020304" pitchFamily="18" charset="0"/>
              </a:rPr>
              <a:t>Wes McKinney, Python for Data Analysis, Second Edition, O’Reilly Media Inc., 2017.</a:t>
            </a:r>
            <a:endParaRPr lang="en-IN" sz="18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US" sz="1800" dirty="0" err="1">
                <a:effectLst/>
                <a:latin typeface="Montserrat" panose="00000500000000000000" pitchFamily="50" charset="0"/>
                <a:ea typeface="Times New Roman" panose="02020603050405020304" pitchFamily="18" charset="0"/>
                <a:cs typeface="Times New Roman" panose="02020603050405020304" pitchFamily="18" charset="0"/>
              </a:rPr>
              <a:t>Manaranjan</a:t>
            </a:r>
            <a:r>
              <a:rPr lang="en-US" sz="1800" dirty="0">
                <a:effectLst/>
                <a:latin typeface="Montserrat" panose="00000500000000000000" pitchFamily="50" charset="0"/>
                <a:ea typeface="Times New Roman" panose="02020603050405020304" pitchFamily="18" charset="0"/>
                <a:cs typeface="Times New Roman" panose="02020603050405020304" pitchFamily="18" charset="0"/>
              </a:rPr>
              <a:t> Pradhan, U Dinesh Kumar, Machine Learning Using Python,</a:t>
            </a:r>
            <a:r>
              <a:rPr lang="en-US" sz="1800" dirty="0">
                <a:solidFill>
                  <a:srgbClr val="0F1111"/>
                </a:solidFill>
                <a:effectLst/>
                <a:latin typeface="Montserrat" panose="00000500000000000000" pitchFamily="50" charset="0"/>
                <a:ea typeface="Times New Roman" panose="02020603050405020304" pitchFamily="18" charset="0"/>
                <a:cs typeface="Times New Roman" panose="02020603050405020304" pitchFamily="18" charset="0"/>
              </a:rPr>
              <a:t> </a:t>
            </a:r>
            <a:r>
              <a:rPr lang="en-US" sz="1800" dirty="0">
                <a:effectLst/>
                <a:latin typeface="Montserrat" panose="00000500000000000000" pitchFamily="50" charset="0"/>
                <a:ea typeface="Times New Roman" panose="02020603050405020304" pitchFamily="18" charset="0"/>
                <a:cs typeface="Times New Roman" panose="02020603050405020304" pitchFamily="18" charset="0"/>
              </a:rPr>
              <a:t>Wiley, 2019.</a:t>
            </a:r>
            <a:endParaRPr lang="en-IN" sz="1800" dirty="0">
              <a:effectLst/>
              <a:latin typeface="Montserrat" panose="00000500000000000000" pitchFamily="50" charset="0"/>
              <a:ea typeface="Times New Roman" panose="02020603050405020304" pitchFamily="18" charset="0"/>
              <a:cs typeface="Times New Roman" panose="02020603050405020304" pitchFamily="18" charset="0"/>
            </a:endParaRPr>
          </a:p>
          <a:p>
            <a:pPr>
              <a:lnSpc>
                <a:spcPct val="150000"/>
              </a:lnSpc>
            </a:pPr>
            <a:r>
              <a:rPr lang="en-US" sz="1800" dirty="0" err="1">
                <a:effectLst/>
                <a:latin typeface="Montserrat" panose="00000500000000000000" pitchFamily="50" charset="0"/>
                <a:ea typeface="Times New Roman" panose="02020603050405020304" pitchFamily="18" charset="0"/>
              </a:rPr>
              <a:t>Aurélien</a:t>
            </a:r>
            <a:r>
              <a:rPr lang="en-US" sz="1800" dirty="0">
                <a:effectLst/>
                <a:latin typeface="Montserrat" panose="00000500000000000000" pitchFamily="50" charset="0"/>
                <a:ea typeface="Times New Roman" panose="02020603050405020304" pitchFamily="18" charset="0"/>
              </a:rPr>
              <a:t> </a:t>
            </a:r>
            <a:r>
              <a:rPr lang="en-US" sz="1800" dirty="0" err="1">
                <a:effectLst/>
                <a:latin typeface="Montserrat" panose="00000500000000000000" pitchFamily="50" charset="0"/>
                <a:ea typeface="Times New Roman" panose="02020603050405020304" pitchFamily="18" charset="0"/>
              </a:rPr>
              <a:t>Géron</a:t>
            </a:r>
            <a:r>
              <a:rPr lang="en-US" sz="1800" dirty="0">
                <a:effectLst/>
                <a:latin typeface="Montserrat" panose="00000500000000000000" pitchFamily="50" charset="0"/>
                <a:ea typeface="Times New Roman" panose="02020603050405020304" pitchFamily="18" charset="0"/>
              </a:rPr>
              <a:t>, Hands-On Machine Learning with Scikit-Learn, </a:t>
            </a:r>
            <a:r>
              <a:rPr lang="en-US" sz="1800" dirty="0" err="1">
                <a:effectLst/>
                <a:latin typeface="Montserrat" panose="00000500000000000000" pitchFamily="50" charset="0"/>
                <a:ea typeface="Times New Roman" panose="02020603050405020304" pitchFamily="18" charset="0"/>
              </a:rPr>
              <a:t>Keras</a:t>
            </a:r>
            <a:r>
              <a:rPr lang="en-US" sz="1800" dirty="0">
                <a:effectLst/>
                <a:latin typeface="Montserrat" panose="00000500000000000000" pitchFamily="50" charset="0"/>
                <a:ea typeface="Times New Roman" panose="02020603050405020304" pitchFamily="18" charset="0"/>
              </a:rPr>
              <a:t>, and TensorFlow: Concepts, Tools, and Techniques to Build Intelligent Systems, Third Edition, O’Reilly, 2022.</a:t>
            </a:r>
          </a:p>
          <a:p>
            <a:pPr>
              <a:lnSpc>
                <a:spcPct val="150000"/>
              </a:lnSpc>
            </a:pPr>
            <a:r>
              <a:rPr lang="en-US" sz="1800" dirty="0">
                <a:effectLst/>
                <a:latin typeface="Montserrat" panose="00000500000000000000" pitchFamily="50" charset="0"/>
                <a:ea typeface="Times New Roman" panose="02020603050405020304" pitchFamily="18" charset="0"/>
                <a:cs typeface="Times New Roman" panose="02020603050405020304" pitchFamily="18" charset="0"/>
              </a:rPr>
              <a:t>Ian Sommerville, Software Engineering, Tenth Edition, </a:t>
            </a:r>
            <a:r>
              <a:rPr lang="en-US" sz="1800" b="1" dirty="0">
                <a:solidFill>
                  <a:srgbClr val="0F1111"/>
                </a:solidFill>
                <a:effectLst/>
                <a:latin typeface="Montserrat" panose="00000500000000000000" pitchFamily="50" charset="0"/>
                <a:ea typeface="Times New Roman" panose="02020603050405020304" pitchFamily="18" charset="0"/>
                <a:cs typeface="Times New Roman" panose="02020603050405020304" pitchFamily="18" charset="0"/>
              </a:rPr>
              <a:t> </a:t>
            </a:r>
            <a:r>
              <a:rPr lang="en-US" sz="1800" dirty="0">
                <a:effectLst/>
                <a:latin typeface="Montserrat" panose="00000500000000000000" pitchFamily="50" charset="0"/>
                <a:ea typeface="Times New Roman" panose="02020603050405020304" pitchFamily="18" charset="0"/>
                <a:cs typeface="Times New Roman" panose="02020603050405020304" pitchFamily="18" charset="0"/>
              </a:rPr>
              <a:t>Pearson Education, 2017.</a:t>
            </a:r>
            <a:endParaRPr lang="en-IN" sz="18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0" indent="0">
              <a:buNone/>
            </a:pPr>
            <a:endParaRPr lang="en-IN" dirty="0">
              <a:latin typeface="Montserrat" panose="00000500000000000000" pitchFamily="50" charset="0"/>
            </a:endParaRPr>
          </a:p>
        </p:txBody>
      </p:sp>
    </p:spTree>
    <p:extLst>
      <p:ext uri="{BB962C8B-B14F-4D97-AF65-F5344CB8AC3E}">
        <p14:creationId xmlns:p14="http://schemas.microsoft.com/office/powerpoint/2010/main" val="1949708076"/>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DB12F0-FBC2-D441-BD67-EA738562D7D3}"/>
              </a:ext>
            </a:extLst>
          </p:cNvPr>
          <p:cNvSpPr>
            <a:spLocks noGrp="1"/>
          </p:cNvSpPr>
          <p:nvPr>
            <p:ph type="title"/>
          </p:nvPr>
        </p:nvSpPr>
        <p:spPr/>
        <p:txBody>
          <a:bodyPr/>
          <a:lstStyle/>
          <a:p>
            <a:r>
              <a:rPr lang="en-IN" sz="4400" b="1" dirty="0">
                <a:latin typeface="Montserrat" panose="00000500000000000000" pitchFamily="50" charset="0"/>
              </a:rPr>
              <a:t>CONTINUED…</a:t>
            </a:r>
            <a:endParaRPr lang="en-IN" dirty="0"/>
          </a:p>
        </p:txBody>
      </p:sp>
      <p:sp>
        <p:nvSpPr>
          <p:cNvPr id="3" name="Content Placeholder 2">
            <a:extLst>
              <a:ext uri="{FF2B5EF4-FFF2-40B4-BE49-F238E27FC236}">
                <a16:creationId xmlns:a16="http://schemas.microsoft.com/office/drawing/2014/main" id="{445A08E8-A7AF-2B2C-46B1-63BA1ACFBB56}"/>
              </a:ext>
            </a:extLst>
          </p:cNvPr>
          <p:cNvSpPr>
            <a:spLocks noGrp="1"/>
          </p:cNvSpPr>
          <p:nvPr>
            <p:ph idx="1"/>
          </p:nvPr>
        </p:nvSpPr>
        <p:spPr/>
        <p:txBody>
          <a:bodyPr/>
          <a:lstStyle/>
          <a:p>
            <a:pPr marL="342900" lvl="0" indent="-342900" algn="just">
              <a:lnSpc>
                <a:spcPct val="150000"/>
              </a:lnSpc>
              <a:spcAft>
                <a:spcPts val="800"/>
              </a:spcAft>
              <a:buFont typeface="Symbol" panose="05050102010706020507" pitchFamily="18" charset="2"/>
              <a:buChar char=""/>
            </a:pPr>
            <a:r>
              <a:rPr lang="en-US" sz="1800" dirty="0">
                <a:effectLst/>
                <a:latin typeface="Montserrat" panose="00000500000000000000" pitchFamily="50" charset="0"/>
                <a:ea typeface="Times New Roman" panose="02020603050405020304" pitchFamily="18" charset="0"/>
                <a:cs typeface="Times New Roman" panose="02020603050405020304" pitchFamily="18" charset="0"/>
              </a:rPr>
              <a:t>Bob Hughes, Mike </a:t>
            </a:r>
            <a:r>
              <a:rPr lang="en-US" sz="1800" dirty="0" err="1">
                <a:effectLst/>
                <a:latin typeface="Montserrat" panose="00000500000000000000" pitchFamily="50" charset="0"/>
                <a:ea typeface="Times New Roman" panose="02020603050405020304" pitchFamily="18" charset="0"/>
                <a:cs typeface="Times New Roman" panose="02020603050405020304" pitchFamily="18" charset="0"/>
              </a:rPr>
              <a:t>Cotterell</a:t>
            </a:r>
            <a:r>
              <a:rPr lang="en-US" sz="1800" dirty="0">
                <a:effectLst/>
                <a:latin typeface="Montserrat" panose="00000500000000000000" pitchFamily="50" charset="0"/>
                <a:ea typeface="Times New Roman" panose="02020603050405020304" pitchFamily="18" charset="0"/>
                <a:cs typeface="Times New Roman" panose="02020603050405020304" pitchFamily="18" charset="0"/>
              </a:rPr>
              <a:t>, </a:t>
            </a:r>
            <a:r>
              <a:rPr lang="en-US" sz="1800" dirty="0" err="1">
                <a:effectLst/>
                <a:latin typeface="Montserrat" panose="00000500000000000000" pitchFamily="50" charset="0"/>
                <a:ea typeface="Times New Roman" panose="02020603050405020304" pitchFamily="18" charset="0"/>
                <a:cs typeface="Times New Roman" panose="02020603050405020304" pitchFamily="18" charset="0"/>
              </a:rPr>
              <a:t>Rajib</a:t>
            </a:r>
            <a:r>
              <a:rPr lang="en-US" sz="1800" dirty="0">
                <a:effectLst/>
                <a:latin typeface="Montserrat" panose="00000500000000000000" pitchFamily="50" charset="0"/>
                <a:ea typeface="Times New Roman" panose="02020603050405020304" pitchFamily="18" charset="0"/>
                <a:cs typeface="Times New Roman" panose="02020603050405020304" pitchFamily="18" charset="0"/>
              </a:rPr>
              <a:t> Mall, Software Project Management (SIE), 6th Edition, 2017</a:t>
            </a:r>
            <a:endParaRPr lang="en-IN" sz="18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US" sz="1800" dirty="0">
                <a:effectLst/>
                <a:latin typeface="Montserrat" panose="00000500000000000000" pitchFamily="50" charset="0"/>
                <a:ea typeface="Times New Roman" panose="02020603050405020304" pitchFamily="18" charset="0"/>
                <a:cs typeface="Times New Roman" panose="02020603050405020304" pitchFamily="18" charset="0"/>
              </a:rPr>
              <a:t>Alan Dennis,  Barbara Haley Wixom, Roberta M. Roth, Systems Analysis and Design, 4th Edition, 2009.</a:t>
            </a:r>
            <a:endParaRPr lang="en-IN" sz="18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US" sz="1800" dirty="0">
                <a:effectLst/>
                <a:latin typeface="Montserrat" panose="00000500000000000000" pitchFamily="50" charset="0"/>
                <a:ea typeface="Times New Roman" panose="02020603050405020304" pitchFamily="18" charset="0"/>
                <a:cs typeface="Times New Roman" panose="02020603050405020304" pitchFamily="18" charset="0"/>
              </a:rPr>
              <a:t>Mohit Sewak, Md. </a:t>
            </a:r>
            <a:r>
              <a:rPr lang="en-US" sz="1800" dirty="0" err="1">
                <a:effectLst/>
                <a:latin typeface="Montserrat" panose="00000500000000000000" pitchFamily="50" charset="0"/>
                <a:ea typeface="Times New Roman" panose="02020603050405020304" pitchFamily="18" charset="0"/>
                <a:cs typeface="Times New Roman" panose="02020603050405020304" pitchFamily="18" charset="0"/>
              </a:rPr>
              <a:t>Rezaul</a:t>
            </a:r>
            <a:r>
              <a:rPr lang="en-US" sz="1800" dirty="0">
                <a:effectLst/>
                <a:latin typeface="Montserrat" panose="00000500000000000000" pitchFamily="50" charset="0"/>
                <a:ea typeface="Times New Roman" panose="02020603050405020304" pitchFamily="18" charset="0"/>
                <a:cs typeface="Times New Roman" panose="02020603050405020304" pitchFamily="18" charset="0"/>
              </a:rPr>
              <a:t> Karim, Pradeep Pujari, Practical Convolutional Neural Networks: Implement advanced deep learning models using Python, </a:t>
            </a:r>
            <a:r>
              <a:rPr lang="en-US" sz="1800" dirty="0" err="1">
                <a:effectLst/>
                <a:latin typeface="Montserrat" panose="00000500000000000000" pitchFamily="50" charset="0"/>
                <a:ea typeface="Times New Roman" panose="02020603050405020304" pitchFamily="18" charset="0"/>
                <a:cs typeface="Times New Roman" panose="02020603050405020304" pitchFamily="18" charset="0"/>
              </a:rPr>
              <a:t>Packt</a:t>
            </a:r>
            <a:r>
              <a:rPr lang="en-US" sz="1800" dirty="0">
                <a:effectLst/>
                <a:latin typeface="Montserrat" panose="00000500000000000000" pitchFamily="50" charset="0"/>
                <a:ea typeface="Times New Roman" panose="02020603050405020304" pitchFamily="18" charset="0"/>
                <a:cs typeface="Times New Roman" panose="02020603050405020304" pitchFamily="18" charset="0"/>
              </a:rPr>
              <a:t> Publishing Limited, 2018.</a:t>
            </a:r>
            <a:endParaRPr lang="en-IN" sz="1800" dirty="0">
              <a:effectLst/>
              <a:latin typeface="Montserrat" panose="00000500000000000000" pitchFamily="50" charset="0"/>
              <a:ea typeface="Times New Roman" panose="02020603050405020304" pitchFamily="18" charset="0"/>
              <a:cs typeface="Times New Roman" panose="02020603050405020304" pitchFamily="18" charset="0"/>
            </a:endParaRPr>
          </a:p>
          <a:p>
            <a:pPr marL="342900" lvl="0" indent="-342900" algn="just">
              <a:lnSpc>
                <a:spcPct val="150000"/>
              </a:lnSpc>
              <a:spcAft>
                <a:spcPts val="800"/>
              </a:spcAft>
              <a:buFont typeface="Symbol" panose="05050102010706020507" pitchFamily="18" charset="2"/>
              <a:buChar char=""/>
            </a:pPr>
            <a:r>
              <a:rPr lang="en-US" sz="1800" dirty="0" err="1">
                <a:effectLst/>
                <a:latin typeface="Montserrat" panose="00000500000000000000" pitchFamily="50" charset="0"/>
                <a:ea typeface="Times New Roman" panose="02020603050405020304" pitchFamily="18" charset="0"/>
                <a:cs typeface="Times New Roman" panose="02020603050405020304" pitchFamily="18" charset="0"/>
              </a:rPr>
              <a:t>Charu</a:t>
            </a:r>
            <a:r>
              <a:rPr lang="en-US" sz="1800" dirty="0">
                <a:effectLst/>
                <a:latin typeface="Montserrat" panose="00000500000000000000" pitchFamily="50" charset="0"/>
                <a:ea typeface="Times New Roman" panose="02020603050405020304" pitchFamily="18" charset="0"/>
                <a:cs typeface="Times New Roman" panose="02020603050405020304" pitchFamily="18" charset="0"/>
              </a:rPr>
              <a:t> C. Aggarwal, Neural Networks and Deep Learning, 1st edition, Springer;  2018.</a:t>
            </a:r>
            <a:endParaRPr lang="en-IN" sz="1800" dirty="0">
              <a:effectLst/>
              <a:latin typeface="Montserrat" panose="00000500000000000000" pitchFamily="50"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912667277"/>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E5344-A9F9-9807-C2F9-A16F77C43E8E}"/>
              </a:ext>
            </a:extLst>
          </p:cNvPr>
          <p:cNvSpPr>
            <a:spLocks noGrp="1"/>
          </p:cNvSpPr>
          <p:nvPr>
            <p:ph type="title"/>
          </p:nvPr>
        </p:nvSpPr>
        <p:spPr/>
        <p:txBody>
          <a:bodyPr>
            <a:normAutofit/>
          </a:bodyPr>
          <a:lstStyle/>
          <a:p>
            <a:r>
              <a:rPr lang="en-IN" sz="4000" b="1" dirty="0">
                <a:latin typeface="Montserrat" panose="00000500000000000000" pitchFamily="50" charset="0"/>
              </a:rPr>
              <a:t>WEBSITE REFERENCE</a:t>
            </a:r>
          </a:p>
        </p:txBody>
      </p:sp>
      <p:sp>
        <p:nvSpPr>
          <p:cNvPr id="3" name="Content Placeholder 2">
            <a:extLst>
              <a:ext uri="{FF2B5EF4-FFF2-40B4-BE49-F238E27FC236}">
                <a16:creationId xmlns:a16="http://schemas.microsoft.com/office/drawing/2014/main" id="{F9655900-2368-14E4-76FF-1064296DAD20}"/>
              </a:ext>
            </a:extLst>
          </p:cNvPr>
          <p:cNvSpPr>
            <a:spLocks noGrp="1"/>
          </p:cNvSpPr>
          <p:nvPr>
            <p:ph idx="1"/>
          </p:nvPr>
        </p:nvSpPr>
        <p:spPr/>
        <p:txBody>
          <a:bodyPr/>
          <a:lstStyle/>
          <a:p>
            <a:pPr marL="457200" algn="just">
              <a:lnSpc>
                <a:spcPct val="150000"/>
              </a:lnSpc>
              <a:spcAft>
                <a:spcPts val="800"/>
              </a:spcAft>
            </a:pPr>
            <a:r>
              <a:rPr lang="en-US" sz="1800" u="sng" dirty="0">
                <a:solidFill>
                  <a:srgbClr val="0000FF"/>
                </a:solidFill>
                <a:effectLst/>
                <a:latin typeface="Calibri" panose="020F0502020204030204" pitchFamily="34" charset="0"/>
                <a:ea typeface="Times New Roman" panose="02020603050405020304" pitchFamily="18" charset="0"/>
                <a:cs typeface="Times New Roman" panose="02020603050405020304" pitchFamily="18" charset="0"/>
                <a:hlinkClick r:id="rId2"/>
              </a:rPr>
              <a:t>https://en.wikipedia.org/wiki/Convolutional_neural_network</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en-US" sz="1800" u="sng" dirty="0">
                <a:solidFill>
                  <a:srgbClr val="0000FF"/>
                </a:solidFill>
                <a:effectLst/>
                <a:latin typeface="Calibri" panose="020F0502020204030204" pitchFamily="34" charset="0"/>
                <a:ea typeface="Times New Roman" panose="02020603050405020304" pitchFamily="18" charset="0"/>
                <a:cs typeface="Times New Roman" panose="02020603050405020304" pitchFamily="18" charset="0"/>
                <a:hlinkClick r:id="rId3"/>
              </a:rPr>
              <a:t>https://en.wikipedia.org/wiki/Artificial_neural_network</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algn="just">
              <a:lnSpc>
                <a:spcPct val="150000"/>
              </a:lnSpc>
              <a:spcAft>
                <a:spcPts val="800"/>
              </a:spcAft>
            </a:pPr>
            <a:r>
              <a:rPr lang="en-US" sz="1800" u="sng" dirty="0">
                <a:solidFill>
                  <a:srgbClr val="0000FF"/>
                </a:solidFill>
                <a:effectLst/>
                <a:latin typeface="Calibri" panose="020F0502020204030204" pitchFamily="34" charset="0"/>
                <a:ea typeface="Times New Roman" panose="02020603050405020304" pitchFamily="18" charset="0"/>
                <a:cs typeface="Times New Roman" panose="02020603050405020304" pitchFamily="18" charset="0"/>
                <a:hlinkClick r:id="rId4"/>
              </a:rPr>
              <a:t>https://www.geeksforgeeks.org/introduction-convolution-neural-network</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en-US" sz="1800" u="sng" dirty="0">
                <a:solidFill>
                  <a:srgbClr val="0000FF"/>
                </a:solidFill>
                <a:effectLst/>
                <a:latin typeface="Calibri" panose="020F0502020204030204" pitchFamily="34" charset="0"/>
                <a:ea typeface="Times New Roman" panose="02020603050405020304" pitchFamily="18" charset="0"/>
                <a:cs typeface="Times New Roman" panose="02020603050405020304" pitchFamily="18" charset="0"/>
                <a:hlinkClick r:id="rId5"/>
              </a:rPr>
              <a:t>https://en.wikipedia.org/wiki/Brain_tumor</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457200" algn="just">
              <a:lnSpc>
                <a:spcPct val="150000"/>
              </a:lnSpc>
              <a:spcAft>
                <a:spcPts val="800"/>
              </a:spcAft>
            </a:pPr>
            <a:r>
              <a:rPr lang="en-US" sz="1800" u="sng" dirty="0">
                <a:solidFill>
                  <a:srgbClr val="0000FF"/>
                </a:solidFill>
                <a:effectLst/>
                <a:latin typeface="Calibri" panose="020F0502020204030204" pitchFamily="34" charset="0"/>
                <a:ea typeface="Times New Roman" panose="02020603050405020304" pitchFamily="18" charset="0"/>
                <a:cs typeface="Times New Roman" panose="02020603050405020304" pitchFamily="18" charset="0"/>
                <a:hlinkClick r:id="rId6"/>
              </a:rPr>
              <a:t>https://iopscience.iop.org/article/10.1088/1757-899X/1055/1/012115/pdf</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1417149464"/>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18115-9137-FBE7-45BD-7AA6808FC472}"/>
              </a:ext>
            </a:extLst>
          </p:cNvPr>
          <p:cNvSpPr>
            <a:spLocks noGrp="1"/>
          </p:cNvSpPr>
          <p:nvPr>
            <p:ph type="title"/>
          </p:nvPr>
        </p:nvSpPr>
        <p:spPr>
          <a:xfrm>
            <a:off x="1307472" y="5604669"/>
            <a:ext cx="9577054" cy="1325563"/>
          </a:xfrm>
        </p:spPr>
        <p:txBody>
          <a:bodyPr>
            <a:normAutofit/>
          </a:bodyPr>
          <a:lstStyle/>
          <a:p>
            <a:r>
              <a:rPr lang="en-IN" sz="4000" dirty="0">
                <a:solidFill>
                  <a:srgbClr val="F8AF0F"/>
                </a:solidFill>
                <a:latin typeface="Montserrat" panose="00000500000000000000" pitchFamily="50" charset="0"/>
              </a:rPr>
              <a:t>THANK YOU FOR YOUR ATTENTION</a:t>
            </a:r>
          </a:p>
        </p:txBody>
      </p:sp>
      <p:pic>
        <p:nvPicPr>
          <p:cNvPr id="5" name="Content Placeholder 4">
            <a:extLst>
              <a:ext uri="{FF2B5EF4-FFF2-40B4-BE49-F238E27FC236}">
                <a16:creationId xmlns:a16="http://schemas.microsoft.com/office/drawing/2014/main" id="{1FDCA8A7-75E9-F6FB-10DB-8F00C96473D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12224" y="1253331"/>
            <a:ext cx="5967549" cy="4351338"/>
          </a:xfrm>
        </p:spPr>
      </p:pic>
    </p:spTree>
    <p:extLst>
      <p:ext uri="{BB962C8B-B14F-4D97-AF65-F5344CB8AC3E}">
        <p14:creationId xmlns:p14="http://schemas.microsoft.com/office/powerpoint/2010/main" val="96074267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4618A-1B76-0A44-3A0A-59848B369C20}"/>
              </a:ext>
            </a:extLst>
          </p:cNvPr>
          <p:cNvSpPr>
            <a:spLocks noGrp="1"/>
          </p:cNvSpPr>
          <p:nvPr>
            <p:ph type="title"/>
          </p:nvPr>
        </p:nvSpPr>
        <p:spPr>
          <a:xfrm>
            <a:off x="838200" y="0"/>
            <a:ext cx="10515600" cy="1325563"/>
          </a:xfrm>
        </p:spPr>
        <p:txBody>
          <a:bodyPr>
            <a:normAutofit/>
          </a:bodyPr>
          <a:lstStyle/>
          <a:p>
            <a:r>
              <a:rPr lang="en-IN" sz="4000" b="1" dirty="0">
                <a:latin typeface="Montserrat" panose="00000500000000000000" pitchFamily="50" charset="0"/>
              </a:rPr>
              <a:t>ABSTRACT</a:t>
            </a:r>
          </a:p>
        </p:txBody>
      </p:sp>
      <p:sp>
        <p:nvSpPr>
          <p:cNvPr id="3" name="Content Placeholder 2">
            <a:extLst>
              <a:ext uri="{FF2B5EF4-FFF2-40B4-BE49-F238E27FC236}">
                <a16:creationId xmlns:a16="http://schemas.microsoft.com/office/drawing/2014/main" id="{2BD83C75-83D9-495B-AF93-7B421EADDA43}"/>
              </a:ext>
            </a:extLst>
          </p:cNvPr>
          <p:cNvSpPr>
            <a:spLocks noGrp="1"/>
          </p:cNvSpPr>
          <p:nvPr>
            <p:ph idx="1"/>
          </p:nvPr>
        </p:nvSpPr>
        <p:spPr>
          <a:xfrm>
            <a:off x="838200" y="1291538"/>
            <a:ext cx="10515600" cy="4274924"/>
          </a:xfrm>
        </p:spPr>
        <p:txBody>
          <a:bodyPr>
            <a:normAutofit fontScale="77500" lnSpcReduction="20000"/>
          </a:bodyPr>
          <a:lstStyle/>
          <a:p>
            <a:pPr algn="just">
              <a:lnSpc>
                <a:spcPct val="120000"/>
              </a:lnSpc>
            </a:pPr>
            <a:r>
              <a:rPr lang="en-US" sz="2800" dirty="0">
                <a:latin typeface="Montserrat" panose="00000500000000000000" pitchFamily="50" charset="0"/>
                <a:cs typeface="Times New Roman" panose="02020603050405020304" pitchFamily="18" charset="0"/>
              </a:rPr>
              <a:t>This project proposes a method for detecting brain tumors in MRI images using the CNN algorithm. </a:t>
            </a:r>
          </a:p>
          <a:p>
            <a:pPr algn="just">
              <a:lnSpc>
                <a:spcPct val="120000"/>
              </a:lnSpc>
            </a:pPr>
            <a:r>
              <a:rPr lang="en-US" sz="2800" dirty="0">
                <a:latin typeface="Montserrat" panose="00000500000000000000" pitchFamily="50" charset="0"/>
                <a:cs typeface="Times New Roman" panose="02020603050405020304" pitchFamily="18" charset="0"/>
              </a:rPr>
              <a:t>The image is pre-processed using the Gaussian filter. </a:t>
            </a:r>
          </a:p>
          <a:p>
            <a:pPr algn="just">
              <a:lnSpc>
                <a:spcPct val="120000"/>
              </a:lnSpc>
            </a:pPr>
            <a:r>
              <a:rPr lang="en-US" sz="2800" dirty="0">
                <a:latin typeface="Montserrat" panose="00000500000000000000" pitchFamily="50" charset="0"/>
                <a:cs typeface="Times New Roman" panose="02020603050405020304" pitchFamily="18" charset="0"/>
              </a:rPr>
              <a:t>The filter performs spatial processing to reduce noise in an image. </a:t>
            </a:r>
          </a:p>
          <a:p>
            <a:pPr algn="just">
              <a:lnSpc>
                <a:spcPct val="120000"/>
              </a:lnSpc>
            </a:pPr>
            <a:r>
              <a:rPr lang="en-US" sz="2800" dirty="0">
                <a:latin typeface="Montserrat" panose="00000500000000000000" pitchFamily="50" charset="0"/>
                <a:cs typeface="Times New Roman" panose="02020603050405020304" pitchFamily="18" charset="0"/>
              </a:rPr>
              <a:t>This filter compares each pixel in the image to the surrounding pixels.</a:t>
            </a:r>
          </a:p>
          <a:p>
            <a:pPr algn="just">
              <a:lnSpc>
                <a:spcPct val="120000"/>
              </a:lnSpc>
            </a:pPr>
            <a:r>
              <a:rPr lang="en-US" sz="2800" dirty="0">
                <a:latin typeface="Montserrat" panose="00000500000000000000" pitchFamily="50" charset="0"/>
                <a:cs typeface="Times New Roman" panose="02020603050405020304" pitchFamily="18" charset="0"/>
              </a:rPr>
              <a:t>FCM segmentation is used for tumor segmentation, and morphological operations are used to accurately determine the size and shape of the tumor.</a:t>
            </a:r>
          </a:p>
          <a:p>
            <a:pPr algn="just">
              <a:lnSpc>
                <a:spcPct val="120000"/>
              </a:lnSpc>
            </a:pPr>
            <a:r>
              <a:rPr lang="en-US" sz="2800" dirty="0">
                <a:latin typeface="Montserrat" panose="00000500000000000000" pitchFamily="50" charset="0"/>
                <a:cs typeface="Times New Roman" panose="02020603050405020304" pitchFamily="18" charset="0"/>
              </a:rPr>
              <a:t>The CNN algorithm is used in this project. </a:t>
            </a:r>
            <a:endParaRPr lang="en-GB" sz="2800" dirty="0">
              <a:latin typeface="Montserrat" panose="00000500000000000000" pitchFamily="50"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273437553"/>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36FF8-8E0E-A6DF-8C18-B61B1109F2A8}"/>
              </a:ext>
            </a:extLst>
          </p:cNvPr>
          <p:cNvSpPr>
            <a:spLocks noGrp="1"/>
          </p:cNvSpPr>
          <p:nvPr>
            <p:ph type="title"/>
          </p:nvPr>
        </p:nvSpPr>
        <p:spPr>
          <a:xfrm>
            <a:off x="838200" y="0"/>
            <a:ext cx="10515600" cy="1325563"/>
          </a:xfrm>
        </p:spPr>
        <p:txBody>
          <a:bodyPr>
            <a:normAutofit/>
          </a:bodyPr>
          <a:lstStyle/>
          <a:p>
            <a:r>
              <a:rPr lang="en-IN" sz="4000" b="1" dirty="0">
                <a:latin typeface="Montserrat" panose="00000500000000000000" pitchFamily="50" charset="0"/>
              </a:rPr>
              <a:t>CONTINUED</a:t>
            </a:r>
          </a:p>
        </p:txBody>
      </p:sp>
      <p:sp>
        <p:nvSpPr>
          <p:cNvPr id="3" name="Content Placeholder 2">
            <a:extLst>
              <a:ext uri="{FF2B5EF4-FFF2-40B4-BE49-F238E27FC236}">
                <a16:creationId xmlns:a16="http://schemas.microsoft.com/office/drawing/2014/main" id="{3C63F3F6-C9F2-32B8-E19D-B1185F84E144}"/>
              </a:ext>
            </a:extLst>
          </p:cNvPr>
          <p:cNvSpPr>
            <a:spLocks noGrp="1"/>
          </p:cNvSpPr>
          <p:nvPr>
            <p:ph idx="1"/>
          </p:nvPr>
        </p:nvSpPr>
        <p:spPr>
          <a:xfrm>
            <a:off x="838200" y="1325563"/>
            <a:ext cx="10515600" cy="4206685"/>
          </a:xfrm>
        </p:spPr>
        <p:txBody>
          <a:bodyPr>
            <a:normAutofit/>
          </a:bodyPr>
          <a:lstStyle/>
          <a:p>
            <a:pPr algn="just">
              <a:lnSpc>
                <a:spcPct val="120000"/>
              </a:lnSpc>
            </a:pPr>
            <a:r>
              <a:rPr lang="en-US" sz="2200" dirty="0">
                <a:latin typeface="Montserrat" panose="00000500000000000000" pitchFamily="50" charset="0"/>
                <a:cs typeface="Times New Roman" panose="02020603050405020304" pitchFamily="18" charset="0"/>
              </a:rPr>
              <a:t>Convolutional neural networks are a well-ordered technique in the field of medical image processing. </a:t>
            </a:r>
          </a:p>
          <a:p>
            <a:pPr algn="just">
              <a:lnSpc>
                <a:spcPct val="120000"/>
              </a:lnSpc>
            </a:pPr>
            <a:r>
              <a:rPr lang="en-US" sz="2200" dirty="0">
                <a:latin typeface="Montserrat" panose="00000500000000000000" pitchFamily="50" charset="0"/>
                <a:cs typeface="Times New Roman" panose="02020603050405020304" pitchFamily="18" charset="0"/>
              </a:rPr>
              <a:t>A convolutional neural network (CNN) could be a type of artificial neural network that works in image recognition and is specifically designed for method component knowledge. </a:t>
            </a:r>
          </a:p>
          <a:p>
            <a:pPr algn="just">
              <a:lnSpc>
                <a:spcPct val="120000"/>
              </a:lnSpc>
            </a:pPr>
            <a:r>
              <a:rPr lang="en-US" sz="2200" dirty="0">
                <a:latin typeface="Montserrat" panose="00000500000000000000" pitchFamily="50" charset="0"/>
                <a:cs typeface="Times New Roman" panose="02020603050405020304" pitchFamily="18" charset="0"/>
              </a:rPr>
              <a:t>This project is implemented using Python </a:t>
            </a:r>
            <a:r>
              <a:rPr lang="en-US" sz="2200" dirty="0" err="1">
                <a:latin typeface="Montserrat" panose="00000500000000000000" pitchFamily="50" charset="0"/>
                <a:cs typeface="Times New Roman" panose="02020603050405020304" pitchFamily="18" charset="0"/>
              </a:rPr>
              <a:t>Jupyter</a:t>
            </a:r>
            <a:r>
              <a:rPr lang="en-US" sz="2200" dirty="0">
                <a:latin typeface="Montserrat" panose="00000500000000000000" pitchFamily="50" charset="0"/>
                <a:cs typeface="Times New Roman" panose="02020603050405020304" pitchFamily="18" charset="0"/>
              </a:rPr>
              <a:t> software</a:t>
            </a:r>
            <a:endParaRPr lang="en-IN" sz="2200" dirty="0">
              <a:latin typeface="Montserrat" panose="00000500000000000000" pitchFamily="50" charset="0"/>
            </a:endParaRPr>
          </a:p>
        </p:txBody>
      </p:sp>
    </p:spTree>
    <p:extLst>
      <p:ext uri="{BB962C8B-B14F-4D97-AF65-F5344CB8AC3E}">
        <p14:creationId xmlns:p14="http://schemas.microsoft.com/office/powerpoint/2010/main" val="570181523"/>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2B5FD-012E-8EEC-DFA6-9646696FC9FE}"/>
              </a:ext>
            </a:extLst>
          </p:cNvPr>
          <p:cNvSpPr>
            <a:spLocks noGrp="1"/>
          </p:cNvSpPr>
          <p:nvPr>
            <p:ph type="title"/>
          </p:nvPr>
        </p:nvSpPr>
        <p:spPr>
          <a:xfrm>
            <a:off x="319633" y="426491"/>
            <a:ext cx="5448821" cy="6005015"/>
          </a:xfrm>
        </p:spPr>
        <p:txBody>
          <a:bodyPr>
            <a:noAutofit/>
          </a:bodyPr>
          <a:lstStyle/>
          <a:p>
            <a:r>
              <a:rPr lang="en-US" sz="2000" b="1" dirty="0">
                <a:latin typeface="Montserrat" panose="00000500000000000000" pitchFamily="50" charset="0"/>
              </a:rPr>
              <a:t>Benefits of CNN-Based Brain Tumor Cancer Prediction.</a:t>
            </a:r>
            <a:br>
              <a:rPr lang="en-US" sz="2000" b="1" dirty="0">
                <a:latin typeface="Montserrat" panose="00000500000000000000" pitchFamily="50" charset="0"/>
              </a:rPr>
            </a:br>
            <a:br>
              <a:rPr lang="en-US" sz="2000" b="1" dirty="0">
                <a:latin typeface="Montserrat" panose="00000500000000000000" pitchFamily="50" charset="0"/>
              </a:rPr>
            </a:br>
            <a:r>
              <a:rPr lang="en-US" sz="2000" dirty="0">
                <a:latin typeface="Montserrat" panose="00000500000000000000" pitchFamily="50" charset="0"/>
              </a:rPr>
              <a:t>The use of CNN-based brain tumor cancer prediction has several benefits. First and foremost, it can help doctors detect brain tumors in their early stages, which is crucial for successful treatment. Additionally, this technology can reduce the need for invasive procedures such as biopsies, which can be painful and carry risks of complications. Moreover, CNN-based brain tumor cancer prediction can save time and money by reducing the number of unnecessary tests and consultations. It can also improve patient outcomes by providing more accurate diagnoses and personalized treatment plans based on the specific characteristics of the tumor.</a:t>
            </a:r>
            <a:endParaRPr lang="en-IN" sz="2000" dirty="0">
              <a:latin typeface="Montserrat" panose="00000500000000000000" pitchFamily="50" charset="0"/>
            </a:endParaRPr>
          </a:p>
        </p:txBody>
      </p:sp>
      <p:pic>
        <p:nvPicPr>
          <p:cNvPr id="5" name="Content Placeholder 4">
            <a:extLst>
              <a:ext uri="{FF2B5EF4-FFF2-40B4-BE49-F238E27FC236}">
                <a16:creationId xmlns:a16="http://schemas.microsoft.com/office/drawing/2014/main" id="{DAEE793A-0941-85A1-EDC2-8660BEAECFB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0" y="704587"/>
            <a:ext cx="5448821" cy="5448821"/>
          </a:xfrm>
        </p:spPr>
      </p:pic>
    </p:spTree>
    <p:extLst>
      <p:ext uri="{BB962C8B-B14F-4D97-AF65-F5344CB8AC3E}">
        <p14:creationId xmlns:p14="http://schemas.microsoft.com/office/powerpoint/2010/main" val="281674270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7DFB5-4783-D9C5-0516-2BDBF496CDB2}"/>
              </a:ext>
            </a:extLst>
          </p:cNvPr>
          <p:cNvSpPr>
            <a:spLocks noGrp="1"/>
          </p:cNvSpPr>
          <p:nvPr>
            <p:ph type="title"/>
          </p:nvPr>
        </p:nvSpPr>
        <p:spPr>
          <a:xfrm>
            <a:off x="838199" y="0"/>
            <a:ext cx="10515600" cy="1325563"/>
          </a:xfrm>
        </p:spPr>
        <p:txBody>
          <a:bodyPr>
            <a:normAutofit/>
          </a:bodyPr>
          <a:lstStyle/>
          <a:p>
            <a:pPr algn="ctr"/>
            <a:r>
              <a:rPr lang="en-IN" sz="3600" b="1" dirty="0">
                <a:latin typeface="Montserrat" panose="00000500000000000000" pitchFamily="50" charset="0"/>
              </a:rPr>
              <a:t>LITERATURE SURVEY</a:t>
            </a:r>
          </a:p>
        </p:txBody>
      </p:sp>
      <p:graphicFrame>
        <p:nvGraphicFramePr>
          <p:cNvPr id="6" name="Table 6">
            <a:extLst>
              <a:ext uri="{FF2B5EF4-FFF2-40B4-BE49-F238E27FC236}">
                <a16:creationId xmlns:a16="http://schemas.microsoft.com/office/drawing/2014/main" id="{E4C6F02C-367A-7ECD-3221-64E83E94671F}"/>
              </a:ext>
            </a:extLst>
          </p:cNvPr>
          <p:cNvGraphicFramePr>
            <a:graphicFrameLocks noGrp="1"/>
          </p:cNvGraphicFramePr>
          <p:nvPr>
            <p:ph idx="1"/>
            <p:extLst>
              <p:ext uri="{D42A27DB-BD31-4B8C-83A1-F6EECF244321}">
                <p14:modId xmlns:p14="http://schemas.microsoft.com/office/powerpoint/2010/main" val="3060273248"/>
              </p:ext>
            </p:extLst>
          </p:nvPr>
        </p:nvGraphicFramePr>
        <p:xfrm>
          <a:off x="233116" y="923025"/>
          <a:ext cx="11725765" cy="5448072"/>
        </p:xfrm>
        <a:graphic>
          <a:graphicData uri="http://schemas.openxmlformats.org/drawingml/2006/table">
            <a:tbl>
              <a:tblPr firstRow="1" bandRow="1">
                <a:tableStyleId>{5C22544A-7EE6-4342-B048-85BDC9FD1C3A}</a:tableStyleId>
              </a:tblPr>
              <a:tblGrid>
                <a:gridCol w="817761">
                  <a:extLst>
                    <a:ext uri="{9D8B030D-6E8A-4147-A177-3AD203B41FA5}">
                      <a16:colId xmlns:a16="http://schemas.microsoft.com/office/drawing/2014/main" val="2225956580"/>
                    </a:ext>
                  </a:extLst>
                </a:gridCol>
                <a:gridCol w="3684895">
                  <a:extLst>
                    <a:ext uri="{9D8B030D-6E8A-4147-A177-3AD203B41FA5}">
                      <a16:colId xmlns:a16="http://schemas.microsoft.com/office/drawing/2014/main" val="1013238139"/>
                    </a:ext>
                  </a:extLst>
                </a:gridCol>
                <a:gridCol w="3192566">
                  <a:extLst>
                    <a:ext uri="{9D8B030D-6E8A-4147-A177-3AD203B41FA5}">
                      <a16:colId xmlns:a16="http://schemas.microsoft.com/office/drawing/2014/main" val="3875357619"/>
                    </a:ext>
                  </a:extLst>
                </a:gridCol>
                <a:gridCol w="1959535">
                  <a:extLst>
                    <a:ext uri="{9D8B030D-6E8A-4147-A177-3AD203B41FA5}">
                      <a16:colId xmlns:a16="http://schemas.microsoft.com/office/drawing/2014/main" val="4100382548"/>
                    </a:ext>
                  </a:extLst>
                </a:gridCol>
                <a:gridCol w="2071008">
                  <a:extLst>
                    <a:ext uri="{9D8B030D-6E8A-4147-A177-3AD203B41FA5}">
                      <a16:colId xmlns:a16="http://schemas.microsoft.com/office/drawing/2014/main" val="1141637204"/>
                    </a:ext>
                  </a:extLst>
                </a:gridCol>
              </a:tblGrid>
              <a:tr h="823223">
                <a:tc>
                  <a:txBody>
                    <a:bodyPr/>
                    <a:lstStyle/>
                    <a:p>
                      <a:endParaRPr lang="en-IN" dirty="0"/>
                    </a:p>
                    <a:p>
                      <a:r>
                        <a:rPr lang="en-IN" dirty="0"/>
                        <a:t>SL.NO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chemeClr val="tx1"/>
                          </a:solidFill>
                          <a:effectLst/>
                          <a:latin typeface="Montserrat" panose="00000500000000000000" pitchFamily="50" charset="0"/>
                          <a:ea typeface="Calibri" panose="020F0502020204030204" pitchFamily="34" charset="0"/>
                          <a:cs typeface="Times New Roman" panose="02020603050405020304" pitchFamily="18"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chemeClr val="tx1"/>
                          </a:solidFill>
                          <a:effectLst/>
                          <a:latin typeface="Montserrat" panose="00000500000000000000" pitchFamily="50" charset="0"/>
                          <a:ea typeface="Calibri" panose="020F0502020204030204" pitchFamily="34" charset="0"/>
                          <a:cs typeface="Times New Roman" panose="02020603050405020304" pitchFamily="18" charset="0"/>
                        </a:rPr>
                        <a:t>       TITLE AND AUTHOR</a:t>
                      </a:r>
                    </a:p>
                    <a:p>
                      <a:endParaRPr lang="en-IN" dirty="0"/>
                    </a:p>
                  </a:txBody>
                  <a:tcPr/>
                </a:tc>
                <a:tc>
                  <a:txBody>
                    <a:bodyPr/>
                    <a:lstStyle/>
                    <a:p>
                      <a:endParaRPr lang="en-I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chemeClr val="tx1"/>
                          </a:solidFill>
                          <a:effectLst/>
                          <a:latin typeface="Montserrat" panose="00000500000000000000" pitchFamily="50" charset="0"/>
                          <a:ea typeface="Calibri" panose="020F0502020204030204" pitchFamily="34" charset="0"/>
                          <a:cs typeface="Times New Roman" panose="02020603050405020304" pitchFamily="18" charset="0"/>
                        </a:rPr>
                        <a:t> METHODOLOGY USED</a:t>
                      </a:r>
                    </a:p>
                    <a:p>
                      <a:endParaRPr lang="en-IN" dirty="0"/>
                    </a:p>
                  </a:txBody>
                  <a:tcPr/>
                </a:tc>
                <a:tc>
                  <a:txBody>
                    <a:bodyPr/>
                    <a:lstStyle/>
                    <a:p>
                      <a:endParaRPr lang="en-IN" dirty="0"/>
                    </a:p>
                    <a:p>
                      <a:r>
                        <a:rPr lang="en-IN" dirty="0">
                          <a:latin typeface="Montserrat" panose="00000500000000000000" pitchFamily="50" charset="0"/>
                        </a:rPr>
                        <a:t> ADVANTAGES</a:t>
                      </a:r>
                    </a:p>
                  </a:txBody>
                  <a:tcPr/>
                </a:tc>
                <a:tc>
                  <a:txBody>
                    <a:bodyPr/>
                    <a:lstStyle/>
                    <a:p>
                      <a:endParaRPr lang="en-I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chemeClr val="tx1"/>
                          </a:solidFill>
                          <a:effectLst/>
                          <a:latin typeface="Montserrat" panose="00000500000000000000" pitchFamily="50" charset="0"/>
                          <a:ea typeface="Calibri" panose="020F0502020204030204" pitchFamily="34" charset="0"/>
                          <a:cs typeface="Times New Roman" panose="02020603050405020304" pitchFamily="18" charset="0"/>
                        </a:rPr>
                        <a:t>  DRAWBACKS</a:t>
                      </a:r>
                    </a:p>
                    <a:p>
                      <a:endParaRPr lang="en-IN" dirty="0"/>
                    </a:p>
                  </a:txBody>
                  <a:tcPr/>
                </a:tc>
                <a:extLst>
                  <a:ext uri="{0D108BD9-81ED-4DB2-BD59-A6C34878D82A}">
                    <a16:rowId xmlns:a16="http://schemas.microsoft.com/office/drawing/2014/main" val="4161498926"/>
                  </a:ext>
                </a:extLst>
              </a:tr>
              <a:tr h="1865973">
                <a:tc>
                  <a:txBody>
                    <a:bodyPr/>
                    <a:lstStyle/>
                    <a:p>
                      <a:r>
                        <a:rPr lang="en-IN" dirty="0"/>
                        <a:t>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bg1"/>
                          </a:solidFill>
                          <a:latin typeface="Montserrat" panose="00000500000000000000" pitchFamily="50" charset="0"/>
                          <a:cs typeface="Times New Roman" panose="02020603050405020304" pitchFamily="18" charset="0"/>
                        </a:rPr>
                        <a:t>‘A Hybrid Feature Extraction Method With Regularized Extreme Learning Machine for Brain Tumor Classification’ &amp; Abdu  </a:t>
                      </a:r>
                      <a:r>
                        <a:rPr lang="en-US" sz="1400" dirty="0" err="1">
                          <a:solidFill>
                            <a:schemeClr val="bg1"/>
                          </a:solidFill>
                          <a:latin typeface="Montserrat" panose="00000500000000000000" pitchFamily="50" charset="0"/>
                          <a:cs typeface="Times New Roman" panose="02020603050405020304" pitchFamily="18" charset="0"/>
                        </a:rPr>
                        <a:t>gumaei</a:t>
                      </a:r>
                      <a:r>
                        <a:rPr lang="en-US" sz="1400" dirty="0">
                          <a:solidFill>
                            <a:schemeClr val="bg1"/>
                          </a:solidFill>
                          <a:latin typeface="Montserrat" panose="00000500000000000000" pitchFamily="50" charset="0"/>
                          <a:cs typeface="Times New Roman" panose="02020603050405020304" pitchFamily="18" charset="0"/>
                        </a:rPr>
                        <a:t> </a:t>
                      </a:r>
                      <a:r>
                        <a:rPr lang="en-US" sz="1400" i="1" dirty="0">
                          <a:solidFill>
                            <a:schemeClr val="bg1"/>
                          </a:solidFill>
                          <a:latin typeface="Montserrat" panose="00000500000000000000" pitchFamily="50" charset="0"/>
                          <a:cs typeface="Times New Roman" panose="02020603050405020304" pitchFamily="18" charset="0"/>
                        </a:rPr>
                        <a:t>et</a:t>
                      </a:r>
                      <a:r>
                        <a:rPr lang="en-US" sz="1400" i="1" baseline="0" dirty="0">
                          <a:solidFill>
                            <a:schemeClr val="bg1"/>
                          </a:solidFill>
                          <a:latin typeface="Montserrat" panose="00000500000000000000" pitchFamily="50" charset="0"/>
                          <a:cs typeface="Times New Roman" panose="02020603050405020304" pitchFamily="18" charset="0"/>
                        </a:rPr>
                        <a:t> </a:t>
                      </a:r>
                      <a:r>
                        <a:rPr lang="en-US" sz="1400" i="1" dirty="0">
                          <a:solidFill>
                            <a:schemeClr val="bg1"/>
                          </a:solidFill>
                          <a:latin typeface="Montserrat" panose="00000500000000000000" pitchFamily="50" charset="0"/>
                          <a:cs typeface="Times New Roman" panose="02020603050405020304" pitchFamily="18" charset="0"/>
                        </a:rPr>
                        <a:t>al  </a:t>
                      </a:r>
                      <a:r>
                        <a:rPr lang="en-US" sz="1400" i="0" dirty="0">
                          <a:solidFill>
                            <a:schemeClr val="bg1"/>
                          </a:solidFill>
                          <a:latin typeface="Montserrat" panose="00000500000000000000" pitchFamily="50" charset="0"/>
                          <a:cs typeface="Times New Roman" panose="02020603050405020304" pitchFamily="18" charset="0"/>
                        </a:rPr>
                        <a:t>[2019]</a:t>
                      </a:r>
                    </a:p>
                    <a:p>
                      <a:endParaRPr lang="en-IN"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latin typeface="Montserrat" panose="00000500000000000000" pitchFamily="50" charset="0"/>
                          <a:cs typeface="Times New Roman" panose="02020603050405020304" pitchFamily="18" charset="0"/>
                        </a:rPr>
                        <a:t>In</a:t>
                      </a:r>
                      <a:r>
                        <a:rPr lang="en-US" sz="1400" baseline="0" dirty="0">
                          <a:latin typeface="Montserrat" panose="00000500000000000000" pitchFamily="50" charset="0"/>
                          <a:cs typeface="Times New Roman" panose="02020603050405020304" pitchFamily="18" charset="0"/>
                        </a:rPr>
                        <a:t> this paper </a:t>
                      </a:r>
                      <a:r>
                        <a:rPr lang="en-US" sz="1400" dirty="0">
                          <a:latin typeface="Montserrat" panose="00000500000000000000" pitchFamily="50" charset="0"/>
                          <a:cs typeface="Times New Roman" panose="02020603050405020304" pitchFamily="18" charset="0"/>
                        </a:rPr>
                        <a:t>propose a hybrid feature extraction method with a regularized extreme learning machine (RELM) for developing an accurate brain tumor classification approach.</a:t>
                      </a:r>
                      <a:endParaRPr lang="en-IN" sz="1400" dirty="0">
                        <a:latin typeface="Montserrat" panose="00000500000000000000" pitchFamily="50" charset="0"/>
                        <a:cs typeface="Times New Roman" panose="02020603050405020304" pitchFamily="18" charset="0"/>
                      </a:endParaRPr>
                    </a:p>
                    <a:p>
                      <a:endParaRPr lang="en-IN" sz="1600" dirty="0">
                        <a:latin typeface="Montserrat" panose="00000500000000000000" pitchFamily="50"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bg1"/>
                          </a:solidFill>
                          <a:latin typeface="Montserrat" panose="00000500000000000000" pitchFamily="50" charset="0"/>
                          <a:cs typeface="Times New Roman" panose="02020603050405020304" pitchFamily="18" charset="0"/>
                        </a:rPr>
                        <a:t>The approach is more effective compared with the existing state-of-the-art approaches</a:t>
                      </a:r>
                    </a:p>
                    <a:p>
                      <a:endParaRPr lang="en-IN" sz="1600" dirty="0"/>
                    </a:p>
                  </a:txBody>
                  <a:tcPr/>
                </a:tc>
                <a:tc>
                  <a:txBody>
                    <a:bodyPr/>
                    <a:lstStyle/>
                    <a:p>
                      <a:pPr marL="171450" marR="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schemeClr val="bg1"/>
                          </a:solidFill>
                          <a:latin typeface="Montserrat" panose="00000500000000000000" pitchFamily="50" charset="0"/>
                          <a:cs typeface="Times New Roman" panose="02020603050405020304" pitchFamily="18" charset="0"/>
                        </a:rPr>
                        <a:t>For effective treatments, the accuracy of the current methods must be increased.</a:t>
                      </a:r>
                    </a:p>
                    <a:p>
                      <a:pPr marL="171450" marR="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schemeClr val="bg1"/>
                          </a:solidFill>
                          <a:latin typeface="Montserrat" panose="00000500000000000000" pitchFamily="50" charset="0"/>
                          <a:cs typeface="Times New Roman" panose="02020603050405020304" pitchFamily="18" charset="0"/>
                        </a:rPr>
                        <a:t>It take a long time. </a:t>
                      </a:r>
                    </a:p>
                    <a:p>
                      <a:pPr marL="171450" marR="0" indent="-1714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aseline="0" dirty="0">
                          <a:solidFill>
                            <a:schemeClr val="bg1"/>
                          </a:solidFill>
                          <a:latin typeface="Montserrat" panose="00000500000000000000" pitchFamily="50" charset="0"/>
                          <a:cs typeface="Times New Roman" panose="02020603050405020304" pitchFamily="18" charset="0"/>
                        </a:rPr>
                        <a:t>It </a:t>
                      </a:r>
                      <a:r>
                        <a:rPr lang="en-US" sz="1400" dirty="0">
                          <a:solidFill>
                            <a:schemeClr val="bg1"/>
                          </a:solidFill>
                          <a:latin typeface="Montserrat" panose="00000500000000000000" pitchFamily="50" charset="0"/>
                          <a:cs typeface="Times New Roman" panose="02020603050405020304" pitchFamily="18" charset="0"/>
                        </a:rPr>
                        <a:t>require a lot of training samples</a:t>
                      </a:r>
                      <a:endParaRPr lang="en-IN" sz="1400" dirty="0">
                        <a:solidFill>
                          <a:schemeClr val="bg1"/>
                        </a:solidFill>
                        <a:latin typeface="Montserrat" panose="00000500000000000000" pitchFamily="50" charset="0"/>
                        <a:cs typeface="Times New Roman" panose="02020603050405020304" pitchFamily="18" charset="0"/>
                      </a:endParaRPr>
                    </a:p>
                    <a:p>
                      <a:endParaRPr lang="en-IN" sz="1800" dirty="0"/>
                    </a:p>
                  </a:txBody>
                  <a:tcPr/>
                </a:tc>
                <a:extLst>
                  <a:ext uri="{0D108BD9-81ED-4DB2-BD59-A6C34878D82A}">
                    <a16:rowId xmlns:a16="http://schemas.microsoft.com/office/drawing/2014/main" val="3947559546"/>
                  </a:ext>
                </a:extLst>
              </a:tr>
              <a:tr h="2461032">
                <a:tc>
                  <a:txBody>
                    <a:bodyPr/>
                    <a:lstStyle/>
                    <a:p>
                      <a:r>
                        <a:rPr lang="en-IN" dirty="0"/>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latin typeface="Montserrat" panose="00000500000000000000" pitchFamily="50" charset="0"/>
                          <a:cs typeface="Times New Roman" panose="02020603050405020304" pitchFamily="18" charset="0"/>
                        </a:rPr>
                        <a:t>‘Data Augmentation and Transfer Learning for Brain Tumor Detection in Magnetic Resonance Imaging’ &amp; Andres Anaya - </a:t>
                      </a:r>
                      <a:r>
                        <a:rPr lang="en-US" sz="1400" dirty="0" err="1">
                          <a:latin typeface="Montserrat" panose="00000500000000000000" pitchFamily="50" charset="0"/>
                          <a:cs typeface="Times New Roman" panose="02020603050405020304" pitchFamily="18" charset="0"/>
                        </a:rPr>
                        <a:t>isaza</a:t>
                      </a:r>
                      <a:r>
                        <a:rPr lang="en-US" sz="1400" baseline="0" dirty="0">
                          <a:latin typeface="Montserrat" panose="00000500000000000000" pitchFamily="50" charset="0"/>
                          <a:cs typeface="Times New Roman" panose="02020603050405020304" pitchFamily="18" charset="0"/>
                        </a:rPr>
                        <a:t> </a:t>
                      </a:r>
                      <a:r>
                        <a:rPr lang="en-US" sz="1400" i="1" dirty="0">
                          <a:latin typeface="Montserrat" panose="00000500000000000000" pitchFamily="50" charset="0"/>
                          <a:cs typeface="Times New Roman" panose="02020603050405020304" pitchFamily="18" charset="0"/>
                        </a:rPr>
                        <a:t>et al </a:t>
                      </a:r>
                      <a:r>
                        <a:rPr lang="en-US" sz="1400" i="0" dirty="0">
                          <a:latin typeface="Montserrat" panose="00000500000000000000" pitchFamily="50" charset="0"/>
                          <a:cs typeface="Times New Roman" panose="02020603050405020304" pitchFamily="18" charset="0"/>
                        </a:rPr>
                        <a:t>[</a:t>
                      </a:r>
                      <a:r>
                        <a:rPr lang="en-US" sz="1400" dirty="0">
                          <a:latin typeface="Montserrat" panose="00000500000000000000" pitchFamily="50" charset="0"/>
                          <a:cs typeface="Times New Roman" panose="02020603050405020304" pitchFamily="18" charset="0"/>
                        </a:rPr>
                        <a:t>2022]</a:t>
                      </a:r>
                    </a:p>
                    <a:p>
                      <a:endParaRPr lang="en-IN"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latin typeface="Montserrat" panose="00000500000000000000" pitchFamily="50" charset="0"/>
                          <a:cs typeface="Times New Roman" panose="02020603050405020304" pitchFamily="18" charset="0"/>
                        </a:rPr>
                        <a:t>For the purpose of identifying brain tumors using magnetic resonance imaging, this paper proposes data augmentation and transfer learning technique.</a:t>
                      </a:r>
                    </a:p>
                    <a:p>
                      <a:endParaRPr lang="en-IN" sz="1600" dirty="0">
                        <a:latin typeface="Montserrat" panose="00000500000000000000" pitchFamily="50" charset="0"/>
                      </a:endParaRPr>
                    </a:p>
                  </a:txBody>
                  <a:tcPr/>
                </a:tc>
                <a:tc>
                  <a:txBody>
                    <a:bodyPr/>
                    <a:lstStyle/>
                    <a:p>
                      <a:r>
                        <a:rPr lang="en-US" sz="1400" dirty="0">
                          <a:latin typeface="Montserrat" panose="00000500000000000000" pitchFamily="50" charset="0"/>
                          <a:cs typeface="Times New Roman" panose="02020603050405020304" pitchFamily="18" charset="0"/>
                        </a:rPr>
                        <a:t>An F1 detection score of 92.34% was possible due to the investigation</a:t>
                      </a:r>
                      <a:endParaRPr lang="en-IN" sz="1400" dirty="0">
                        <a:latin typeface="Montserrat" panose="00000500000000000000" pitchFamily="50" charset="0"/>
                      </a:endParaRPr>
                    </a:p>
                  </a:txBody>
                  <a:tcPr/>
                </a:tc>
                <a:tc>
                  <a:txBody>
                    <a:bodyPr/>
                    <a:lstStyle/>
                    <a:p>
                      <a:pPr marL="171450" indent="-171450" algn="just">
                        <a:lnSpc>
                          <a:spcPct val="100000"/>
                        </a:lnSpc>
                        <a:buFont typeface="Arial" panose="020B0604020202020204" pitchFamily="34" charset="0"/>
                        <a:buChar char="•"/>
                      </a:pPr>
                      <a:r>
                        <a:rPr lang="en-US" sz="1400" b="0" dirty="0">
                          <a:latin typeface="Montserrat" panose="00000500000000000000" pitchFamily="50" charset="0"/>
                          <a:cs typeface="Times New Roman" panose="02020603050405020304" pitchFamily="18" charset="0"/>
                        </a:rPr>
                        <a:t>Deep learning networks require a lot of data.</a:t>
                      </a:r>
                    </a:p>
                    <a:p>
                      <a:pPr marL="171450" indent="-171450" algn="just">
                        <a:lnSpc>
                          <a:spcPct val="100000"/>
                        </a:lnSpc>
                        <a:buFont typeface="Arial" panose="020B0604020202020204" pitchFamily="34" charset="0"/>
                        <a:buChar char="•"/>
                      </a:pPr>
                      <a:r>
                        <a:rPr lang="en-US" sz="1400" b="0" dirty="0">
                          <a:latin typeface="Montserrat" panose="00000500000000000000" pitchFamily="50" charset="0"/>
                          <a:cs typeface="Times New Roman" panose="02020603050405020304" pitchFamily="18" charset="0"/>
                        </a:rPr>
                        <a:t>The deeper networks require a larger number of training parameters.</a:t>
                      </a:r>
                      <a:endParaRPr lang="en-GB" sz="1400" b="0" dirty="0">
                        <a:latin typeface="Montserrat" panose="00000500000000000000" pitchFamily="50" charset="0"/>
                        <a:cs typeface="Times New Roman" panose="02020603050405020304" pitchFamily="18" charset="0"/>
                      </a:endParaRPr>
                    </a:p>
                    <a:p>
                      <a:endParaRPr lang="en-IN" sz="2000" dirty="0"/>
                    </a:p>
                  </a:txBody>
                  <a:tcPr/>
                </a:tc>
                <a:extLst>
                  <a:ext uri="{0D108BD9-81ED-4DB2-BD59-A6C34878D82A}">
                    <a16:rowId xmlns:a16="http://schemas.microsoft.com/office/drawing/2014/main" val="4240429852"/>
                  </a:ext>
                </a:extLst>
              </a:tr>
            </a:tbl>
          </a:graphicData>
        </a:graphic>
      </p:graphicFrame>
    </p:spTree>
    <p:extLst>
      <p:ext uri="{BB962C8B-B14F-4D97-AF65-F5344CB8AC3E}">
        <p14:creationId xmlns:p14="http://schemas.microsoft.com/office/powerpoint/2010/main" val="3546855930"/>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7DFB5-4783-D9C5-0516-2BDBF496CDB2}"/>
              </a:ext>
            </a:extLst>
          </p:cNvPr>
          <p:cNvSpPr>
            <a:spLocks noGrp="1"/>
          </p:cNvSpPr>
          <p:nvPr>
            <p:ph type="title"/>
          </p:nvPr>
        </p:nvSpPr>
        <p:spPr>
          <a:xfrm>
            <a:off x="838199" y="0"/>
            <a:ext cx="10515600" cy="1325563"/>
          </a:xfrm>
        </p:spPr>
        <p:txBody>
          <a:bodyPr>
            <a:normAutofit/>
          </a:bodyPr>
          <a:lstStyle/>
          <a:p>
            <a:pPr algn="ctr"/>
            <a:r>
              <a:rPr lang="en-IN" sz="3600" b="1" dirty="0">
                <a:latin typeface="Montserrat" panose="00000500000000000000" pitchFamily="50" charset="0"/>
              </a:rPr>
              <a:t>LITERATURE SURVEY</a:t>
            </a:r>
          </a:p>
        </p:txBody>
      </p:sp>
      <p:graphicFrame>
        <p:nvGraphicFramePr>
          <p:cNvPr id="6" name="Table 6">
            <a:extLst>
              <a:ext uri="{FF2B5EF4-FFF2-40B4-BE49-F238E27FC236}">
                <a16:creationId xmlns:a16="http://schemas.microsoft.com/office/drawing/2014/main" id="{E4C6F02C-367A-7ECD-3221-64E83E94671F}"/>
              </a:ext>
            </a:extLst>
          </p:cNvPr>
          <p:cNvGraphicFramePr>
            <a:graphicFrameLocks noGrp="1"/>
          </p:cNvGraphicFramePr>
          <p:nvPr>
            <p:ph idx="1"/>
            <p:extLst>
              <p:ext uri="{D42A27DB-BD31-4B8C-83A1-F6EECF244321}">
                <p14:modId xmlns:p14="http://schemas.microsoft.com/office/powerpoint/2010/main" val="1033739000"/>
              </p:ext>
            </p:extLst>
          </p:nvPr>
        </p:nvGraphicFramePr>
        <p:xfrm>
          <a:off x="233117" y="941696"/>
          <a:ext cx="11725765" cy="5349922"/>
        </p:xfrm>
        <a:graphic>
          <a:graphicData uri="http://schemas.openxmlformats.org/drawingml/2006/table">
            <a:tbl>
              <a:tblPr firstRow="1" bandRow="1">
                <a:tableStyleId>{5C22544A-7EE6-4342-B048-85BDC9FD1C3A}</a:tableStyleId>
              </a:tblPr>
              <a:tblGrid>
                <a:gridCol w="811951">
                  <a:extLst>
                    <a:ext uri="{9D8B030D-6E8A-4147-A177-3AD203B41FA5}">
                      <a16:colId xmlns:a16="http://schemas.microsoft.com/office/drawing/2014/main" val="2225956580"/>
                    </a:ext>
                  </a:extLst>
                </a:gridCol>
                <a:gridCol w="3690705">
                  <a:extLst>
                    <a:ext uri="{9D8B030D-6E8A-4147-A177-3AD203B41FA5}">
                      <a16:colId xmlns:a16="http://schemas.microsoft.com/office/drawing/2014/main" val="1013238139"/>
                    </a:ext>
                  </a:extLst>
                </a:gridCol>
                <a:gridCol w="2961564">
                  <a:extLst>
                    <a:ext uri="{9D8B030D-6E8A-4147-A177-3AD203B41FA5}">
                      <a16:colId xmlns:a16="http://schemas.microsoft.com/office/drawing/2014/main" val="3875357619"/>
                    </a:ext>
                  </a:extLst>
                </a:gridCol>
                <a:gridCol w="2183642">
                  <a:extLst>
                    <a:ext uri="{9D8B030D-6E8A-4147-A177-3AD203B41FA5}">
                      <a16:colId xmlns:a16="http://schemas.microsoft.com/office/drawing/2014/main" val="4100382548"/>
                    </a:ext>
                  </a:extLst>
                </a:gridCol>
                <a:gridCol w="2077903">
                  <a:extLst>
                    <a:ext uri="{9D8B030D-6E8A-4147-A177-3AD203B41FA5}">
                      <a16:colId xmlns:a16="http://schemas.microsoft.com/office/drawing/2014/main" val="1141637204"/>
                    </a:ext>
                  </a:extLst>
                </a:gridCol>
              </a:tblGrid>
              <a:tr h="887104">
                <a:tc>
                  <a:txBody>
                    <a:bodyPr/>
                    <a:lstStyle/>
                    <a:p>
                      <a:endParaRPr lang="en-IN" dirty="0"/>
                    </a:p>
                    <a:p>
                      <a:r>
                        <a:rPr lang="en-IN" dirty="0"/>
                        <a:t>SL.NO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chemeClr val="tx1"/>
                          </a:solidFill>
                          <a:effectLst/>
                          <a:latin typeface="Montserrat" panose="00000500000000000000" pitchFamily="50" charset="0"/>
                          <a:ea typeface="Calibri" panose="020F0502020204030204" pitchFamily="34" charset="0"/>
                          <a:cs typeface="Times New Roman" panose="02020603050405020304" pitchFamily="18"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chemeClr val="tx1"/>
                          </a:solidFill>
                          <a:effectLst/>
                          <a:latin typeface="Montserrat" panose="00000500000000000000" pitchFamily="50" charset="0"/>
                          <a:ea typeface="Calibri" panose="020F0502020204030204" pitchFamily="34" charset="0"/>
                          <a:cs typeface="Times New Roman" panose="02020603050405020304" pitchFamily="18" charset="0"/>
                        </a:rPr>
                        <a:t>       TITLE AND AUTHOR</a:t>
                      </a:r>
                    </a:p>
                    <a:p>
                      <a:endParaRPr lang="en-IN" dirty="0"/>
                    </a:p>
                  </a:txBody>
                  <a:tcPr/>
                </a:tc>
                <a:tc>
                  <a:txBody>
                    <a:bodyPr/>
                    <a:lstStyle/>
                    <a:p>
                      <a:endParaRPr lang="en-I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chemeClr val="tx1"/>
                          </a:solidFill>
                          <a:effectLst/>
                          <a:latin typeface="Montserrat" panose="00000500000000000000" pitchFamily="50" charset="0"/>
                          <a:ea typeface="Calibri" panose="020F0502020204030204" pitchFamily="34" charset="0"/>
                          <a:cs typeface="Times New Roman" panose="02020603050405020304" pitchFamily="18" charset="0"/>
                        </a:rPr>
                        <a:t> METHODOLOGY USED</a:t>
                      </a:r>
                    </a:p>
                    <a:p>
                      <a:endParaRPr lang="en-IN" dirty="0"/>
                    </a:p>
                  </a:txBody>
                  <a:tcPr/>
                </a:tc>
                <a:tc>
                  <a:txBody>
                    <a:bodyPr/>
                    <a:lstStyle/>
                    <a:p>
                      <a:endParaRPr lang="en-IN" dirty="0"/>
                    </a:p>
                    <a:p>
                      <a:r>
                        <a:rPr lang="en-IN" dirty="0">
                          <a:latin typeface="Montserrat" panose="00000500000000000000" pitchFamily="50" charset="0"/>
                        </a:rPr>
                        <a:t>  ADVANTAGES</a:t>
                      </a:r>
                    </a:p>
                  </a:txBody>
                  <a:tcPr/>
                </a:tc>
                <a:tc>
                  <a:txBody>
                    <a:bodyPr/>
                    <a:lstStyle/>
                    <a:p>
                      <a:endParaRPr lang="en-I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chemeClr val="tx1"/>
                          </a:solidFill>
                          <a:effectLst/>
                          <a:latin typeface="Montserrat" panose="00000500000000000000" pitchFamily="50" charset="0"/>
                          <a:ea typeface="Calibri" panose="020F0502020204030204" pitchFamily="34" charset="0"/>
                          <a:cs typeface="Times New Roman" panose="02020603050405020304" pitchFamily="18" charset="0"/>
                        </a:rPr>
                        <a:t>  DRAWBACKS</a:t>
                      </a:r>
                    </a:p>
                    <a:p>
                      <a:endParaRPr lang="en-IN" dirty="0"/>
                    </a:p>
                  </a:txBody>
                  <a:tcPr/>
                </a:tc>
                <a:extLst>
                  <a:ext uri="{0D108BD9-81ED-4DB2-BD59-A6C34878D82A}">
                    <a16:rowId xmlns:a16="http://schemas.microsoft.com/office/drawing/2014/main" val="4161498926"/>
                  </a:ext>
                </a:extLst>
              </a:tr>
              <a:tr h="2164453">
                <a:tc>
                  <a:txBody>
                    <a:bodyPr/>
                    <a:lstStyle/>
                    <a:p>
                      <a:r>
                        <a:rPr lang="en-IN" dirty="0"/>
                        <a:t>3.</a:t>
                      </a:r>
                    </a:p>
                  </a:txBody>
                  <a:tcPr/>
                </a:tc>
                <a:tc>
                  <a:txBody>
                    <a:bodyPr/>
                    <a:lstStyle/>
                    <a:p>
                      <a:pPr marL="0" indent="0" algn="just">
                        <a:lnSpc>
                          <a:spcPct val="100000"/>
                        </a:lnSpc>
                        <a:buFont typeface="Arial" panose="020B0604020202020204" pitchFamily="34" charset="0"/>
                        <a:buNone/>
                      </a:pPr>
                      <a:r>
                        <a:rPr lang="en-US" sz="1400" dirty="0">
                          <a:latin typeface="Montserrat" panose="00000500000000000000" pitchFamily="50" charset="0"/>
                          <a:cs typeface="Times New Roman" panose="02020603050405020304" pitchFamily="18" charset="0"/>
                        </a:rPr>
                        <a:t>‘Neural Network Based Brain Tumor Detection Using Wireless Infrared Imaging Sensor’ &amp; P. Mohamed Shakeel </a:t>
                      </a:r>
                      <a:r>
                        <a:rPr lang="en-US" sz="1400" i="1" dirty="0">
                          <a:latin typeface="Montserrat" panose="00000500000000000000" pitchFamily="50" charset="0"/>
                          <a:cs typeface="Times New Roman" panose="02020603050405020304" pitchFamily="18" charset="0"/>
                        </a:rPr>
                        <a:t>et al  </a:t>
                      </a:r>
                      <a:r>
                        <a:rPr lang="en-US" sz="1400" i="0" dirty="0">
                          <a:latin typeface="Montserrat" panose="00000500000000000000" pitchFamily="50" charset="0"/>
                          <a:cs typeface="Times New Roman" panose="02020603050405020304" pitchFamily="18" charset="0"/>
                        </a:rPr>
                        <a:t>[</a:t>
                      </a:r>
                      <a:r>
                        <a:rPr lang="en-US" sz="1400" dirty="0">
                          <a:latin typeface="Montserrat" panose="00000500000000000000" pitchFamily="50" charset="0"/>
                          <a:cs typeface="Times New Roman" panose="02020603050405020304" pitchFamily="18" charset="0"/>
                        </a:rPr>
                        <a:t>2019]</a:t>
                      </a:r>
                    </a:p>
                    <a:p>
                      <a:pPr algn="l"/>
                      <a:endParaRPr lang="en-IN" dirty="0"/>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400" dirty="0">
                          <a:latin typeface="Montserrat" panose="00000500000000000000" pitchFamily="50" charset="0"/>
                          <a:cs typeface="Times New Roman" panose="02020603050405020304" pitchFamily="18" charset="0"/>
                        </a:rPr>
                        <a:t>In this paper proposes a wireless infrared imaging sensor for brain tumor detection using neural networks.</a:t>
                      </a:r>
                      <a:endParaRPr lang="en-GB" sz="1400" dirty="0">
                        <a:latin typeface="Montserrat" panose="00000500000000000000" pitchFamily="50" charset="0"/>
                        <a:cs typeface="Times New Roman" panose="02020603050405020304" pitchFamily="18" charset="0"/>
                      </a:endParaRPr>
                    </a:p>
                    <a:p>
                      <a:pPr algn="l"/>
                      <a:endParaRPr lang="en-IN" dirty="0">
                        <a:latin typeface="Montserrat" panose="00000500000000000000" pitchFamily="50" charset="0"/>
                      </a:endParaRPr>
                    </a:p>
                  </a:txBody>
                  <a:tcPr/>
                </a:tc>
                <a:tc>
                  <a:txBody>
                    <a:bodyPr/>
                    <a:lstStyle/>
                    <a:p>
                      <a:pPr marL="0" marR="0"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dirty="0">
                          <a:latin typeface="Montserrat" panose="00000500000000000000" pitchFamily="50" charset="0"/>
                          <a:cs typeface="Times New Roman" panose="02020603050405020304" pitchFamily="18" charset="0"/>
                        </a:rPr>
                        <a:t>MLBPNN has an additional advantage of detecting whether the tumor is in early stage or in advanced stage. </a:t>
                      </a:r>
                    </a:p>
                    <a:p>
                      <a:endParaRPr lang="en-IN" dirty="0"/>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1400" dirty="0">
                          <a:latin typeface="Montserrat" panose="00000500000000000000" pitchFamily="50" charset="0"/>
                          <a:cs typeface="Times New Roman" panose="02020603050405020304" pitchFamily="18" charset="0"/>
                        </a:rPr>
                        <a:t>Back spread has a few</a:t>
                      </a:r>
                      <a:r>
                        <a:rPr lang="en-US" sz="1400" baseline="0" dirty="0">
                          <a:latin typeface="Montserrat" panose="00000500000000000000" pitchFamily="50" charset="0"/>
                          <a:cs typeface="Times New Roman" panose="02020603050405020304" pitchFamily="18" charset="0"/>
                        </a:rPr>
                        <a:t> </a:t>
                      </a:r>
                      <a:r>
                        <a:rPr lang="en-US" sz="1400" dirty="0">
                          <a:latin typeface="Montserrat" panose="00000500000000000000" pitchFamily="50" charset="0"/>
                          <a:cs typeface="Times New Roman" panose="02020603050405020304" pitchFamily="18" charset="0"/>
                        </a:rPr>
                        <a:t>issues related with it which incorporate system loss of motion,</a:t>
                      </a:r>
                      <a:r>
                        <a:rPr lang="en-US" sz="1400" baseline="0" dirty="0">
                          <a:latin typeface="Montserrat" panose="00000500000000000000" pitchFamily="50" charset="0"/>
                          <a:cs typeface="Times New Roman" panose="02020603050405020304" pitchFamily="18" charset="0"/>
                        </a:rPr>
                        <a:t> </a:t>
                      </a:r>
                      <a:r>
                        <a:rPr lang="en-US" sz="1400" dirty="0">
                          <a:latin typeface="Montserrat" panose="00000500000000000000" pitchFamily="50" charset="0"/>
                          <a:cs typeface="Times New Roman" panose="02020603050405020304" pitchFamily="18" charset="0"/>
                        </a:rPr>
                        <a:t>nearby minima and moderate intermingling.</a:t>
                      </a:r>
                      <a:endParaRPr lang="en-IN" sz="1400" dirty="0">
                        <a:latin typeface="Montserrat" panose="00000500000000000000" pitchFamily="50" charset="0"/>
                        <a:cs typeface="Times New Roman" panose="02020603050405020304" pitchFamily="18" charset="0"/>
                      </a:endParaRPr>
                    </a:p>
                    <a:p>
                      <a:endParaRPr lang="en-IN" dirty="0"/>
                    </a:p>
                  </a:txBody>
                  <a:tcPr/>
                </a:tc>
                <a:extLst>
                  <a:ext uri="{0D108BD9-81ED-4DB2-BD59-A6C34878D82A}">
                    <a16:rowId xmlns:a16="http://schemas.microsoft.com/office/drawing/2014/main" val="3947559546"/>
                  </a:ext>
                </a:extLst>
              </a:tr>
              <a:tr h="2271069">
                <a:tc>
                  <a:txBody>
                    <a:bodyPr/>
                    <a:lstStyle/>
                    <a:p>
                      <a:r>
                        <a:rPr lang="en-IN" dirty="0"/>
                        <a:t>4.</a:t>
                      </a:r>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400" dirty="0">
                          <a:latin typeface="Montserrat" panose="00000500000000000000" pitchFamily="50" charset="0"/>
                          <a:cs typeface="Times New Roman" panose="02020603050405020304" pitchFamily="18" charset="0"/>
                        </a:rPr>
                        <a:t>‘Machine Learning Assisted Methodology for Multiclass Classification of Malignant Brain Tumors’ &amp;</a:t>
                      </a:r>
                      <a:r>
                        <a:rPr lang="en-IN" sz="1400" baseline="0" dirty="0">
                          <a:latin typeface="Montserrat" panose="00000500000000000000" pitchFamily="50" charset="0"/>
                          <a:cs typeface="Times New Roman" panose="02020603050405020304" pitchFamily="18" charset="0"/>
                        </a:rPr>
                        <a:t> </a:t>
                      </a:r>
                      <a:r>
                        <a:rPr lang="en-IN" sz="1400" dirty="0">
                          <a:latin typeface="Montserrat" panose="00000500000000000000" pitchFamily="50" charset="0"/>
                          <a:cs typeface="Times New Roman" panose="02020603050405020304" pitchFamily="18" charset="0"/>
                        </a:rPr>
                        <a:t>Ankit Vidyarthi </a:t>
                      </a:r>
                      <a:r>
                        <a:rPr lang="en-IN" sz="1400" i="1" dirty="0">
                          <a:latin typeface="Montserrat" panose="00000500000000000000" pitchFamily="50" charset="0"/>
                          <a:cs typeface="Times New Roman" panose="02020603050405020304" pitchFamily="18" charset="0"/>
                        </a:rPr>
                        <a:t>et</a:t>
                      </a:r>
                      <a:r>
                        <a:rPr lang="en-IN" sz="1400" i="1" baseline="0" dirty="0">
                          <a:latin typeface="Montserrat" panose="00000500000000000000" pitchFamily="50" charset="0"/>
                          <a:cs typeface="Times New Roman" panose="02020603050405020304" pitchFamily="18" charset="0"/>
                        </a:rPr>
                        <a:t> al </a:t>
                      </a:r>
                      <a:r>
                        <a:rPr lang="en-IN" sz="1400" i="0" baseline="0" dirty="0">
                          <a:latin typeface="Montserrat" panose="00000500000000000000" pitchFamily="50" charset="0"/>
                          <a:cs typeface="Times New Roman" panose="02020603050405020304" pitchFamily="18" charset="0"/>
                        </a:rPr>
                        <a:t>[</a:t>
                      </a:r>
                      <a:r>
                        <a:rPr lang="en-US" sz="1400" i="0" baseline="0" dirty="0">
                          <a:latin typeface="Montserrat" panose="00000500000000000000" pitchFamily="50" charset="0"/>
                          <a:cs typeface="Times New Roman" panose="02020603050405020304" pitchFamily="18" charset="0"/>
                        </a:rPr>
                        <a:t>2022]</a:t>
                      </a:r>
                      <a:endParaRPr lang="en-IN" sz="1400" i="0" dirty="0">
                        <a:latin typeface="Montserrat" panose="00000500000000000000" pitchFamily="50" charset="0"/>
                        <a:cs typeface="Times New Roman" panose="02020603050405020304" pitchFamily="18" charset="0"/>
                      </a:endParaRPr>
                    </a:p>
                    <a:p>
                      <a:endParaRPr lang="en-IN" dirty="0"/>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400" dirty="0">
                          <a:latin typeface="Montserrat" panose="00000500000000000000" pitchFamily="50" charset="0"/>
                          <a:cs typeface="Times New Roman" panose="02020603050405020304" pitchFamily="18" charset="0"/>
                        </a:rPr>
                        <a:t>In</a:t>
                      </a:r>
                      <a:r>
                        <a:rPr lang="en-US" sz="1400" baseline="0" dirty="0">
                          <a:latin typeface="Montserrat" panose="00000500000000000000" pitchFamily="50" charset="0"/>
                          <a:cs typeface="Times New Roman" panose="02020603050405020304" pitchFamily="18" charset="0"/>
                        </a:rPr>
                        <a:t> this paper  </a:t>
                      </a:r>
                      <a:r>
                        <a:rPr lang="en-US" sz="1400" dirty="0">
                          <a:latin typeface="Montserrat" panose="00000500000000000000" pitchFamily="50" charset="0"/>
                          <a:cs typeface="Times New Roman" panose="02020603050405020304" pitchFamily="18" charset="0"/>
                        </a:rPr>
                        <a:t>machine learning assisted methodology </a:t>
                      </a:r>
                      <a:r>
                        <a:rPr lang="en-US" sz="1400" baseline="0" dirty="0">
                          <a:latin typeface="Montserrat" panose="00000500000000000000" pitchFamily="50" charset="0"/>
                          <a:cs typeface="Times New Roman" panose="02020603050405020304" pitchFamily="18" charset="0"/>
                        </a:rPr>
                        <a:t> </a:t>
                      </a:r>
                      <a:r>
                        <a:rPr lang="en-US" sz="1400" dirty="0">
                          <a:latin typeface="Montserrat" panose="00000500000000000000" pitchFamily="50" charset="0"/>
                          <a:cs typeface="Times New Roman" panose="02020603050405020304" pitchFamily="18" charset="0"/>
                        </a:rPr>
                        <a:t>for multiclass classification of malignant brain tumors are</a:t>
                      </a:r>
                      <a:r>
                        <a:rPr lang="en-US" sz="1400" baseline="0" dirty="0">
                          <a:latin typeface="Montserrat" panose="00000500000000000000" pitchFamily="50" charset="0"/>
                          <a:cs typeface="Times New Roman" panose="02020603050405020304" pitchFamily="18" charset="0"/>
                        </a:rPr>
                        <a:t> proposed.</a:t>
                      </a:r>
                      <a:endParaRPr lang="en-IN" sz="1400" dirty="0">
                        <a:latin typeface="Montserrat" panose="00000500000000000000" pitchFamily="50" charset="0"/>
                        <a:cs typeface="Times New Roman" panose="02020603050405020304" pitchFamily="18" charset="0"/>
                      </a:endParaRPr>
                    </a:p>
                    <a:p>
                      <a:endParaRPr lang="en-IN" dirty="0">
                        <a:latin typeface="Montserrat" panose="00000500000000000000" pitchFamily="50" charset="0"/>
                      </a:endParaRPr>
                    </a:p>
                  </a:txBody>
                  <a:tcPr/>
                </a:tc>
                <a:tc>
                  <a:txBody>
                    <a:bodyPr/>
                    <a:lstStyle/>
                    <a:p>
                      <a:pPr algn="just"/>
                      <a:r>
                        <a:rPr lang="en-US" sz="1400" dirty="0">
                          <a:latin typeface="Montserrat" panose="00000500000000000000" pitchFamily="50" charset="0"/>
                          <a:cs typeface="Times New Roman" panose="02020603050405020304" pitchFamily="18" charset="0"/>
                        </a:rPr>
                        <a:t>The developed feature selection algorithm called CVM is used as a methodology to locate the most relevant and non-redundant features</a:t>
                      </a:r>
                      <a:endParaRPr lang="en-IN" sz="1400" dirty="0">
                        <a:latin typeface="Montserrat" panose="00000500000000000000" pitchFamily="50" charset="0"/>
                      </a:endParaRP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1400" dirty="0">
                          <a:latin typeface="Montserrat" panose="00000500000000000000" pitchFamily="50" charset="0"/>
                          <a:cs typeface="Times New Roman" panose="02020603050405020304" pitchFamily="18" charset="0"/>
                        </a:rPr>
                        <a:t>The</a:t>
                      </a:r>
                      <a:r>
                        <a:rPr lang="en-US" sz="1400" baseline="0" dirty="0">
                          <a:latin typeface="Montserrat" panose="00000500000000000000" pitchFamily="50" charset="0"/>
                          <a:cs typeface="Times New Roman" panose="02020603050405020304" pitchFamily="18" charset="0"/>
                        </a:rPr>
                        <a:t> </a:t>
                      </a:r>
                      <a:r>
                        <a:rPr lang="en-US" sz="1400" dirty="0">
                          <a:latin typeface="Montserrat" panose="00000500000000000000" pitchFamily="50" charset="0"/>
                          <a:cs typeface="Times New Roman" panose="02020603050405020304" pitchFamily="18" charset="0"/>
                        </a:rPr>
                        <a:t>methodology is not tested with some of the open accessible imaging datasets having abnormality characteristics.</a:t>
                      </a:r>
                      <a:endParaRPr lang="en-IN" sz="1400" dirty="0">
                        <a:latin typeface="Montserrat" panose="00000500000000000000" pitchFamily="50" charset="0"/>
                        <a:cs typeface="Times New Roman" panose="02020603050405020304" pitchFamily="18" charset="0"/>
                      </a:endParaRPr>
                    </a:p>
                    <a:p>
                      <a:endParaRPr lang="en-IN" dirty="0"/>
                    </a:p>
                  </a:txBody>
                  <a:tcPr/>
                </a:tc>
                <a:extLst>
                  <a:ext uri="{0D108BD9-81ED-4DB2-BD59-A6C34878D82A}">
                    <a16:rowId xmlns:a16="http://schemas.microsoft.com/office/drawing/2014/main" val="4240429852"/>
                  </a:ext>
                </a:extLst>
              </a:tr>
            </a:tbl>
          </a:graphicData>
        </a:graphic>
      </p:graphicFrame>
    </p:spTree>
    <p:extLst>
      <p:ext uri="{BB962C8B-B14F-4D97-AF65-F5344CB8AC3E}">
        <p14:creationId xmlns:p14="http://schemas.microsoft.com/office/powerpoint/2010/main" val="1635576327"/>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7DFB5-4783-D9C5-0516-2BDBF496CDB2}"/>
              </a:ext>
            </a:extLst>
          </p:cNvPr>
          <p:cNvSpPr>
            <a:spLocks noGrp="1"/>
          </p:cNvSpPr>
          <p:nvPr>
            <p:ph type="title"/>
          </p:nvPr>
        </p:nvSpPr>
        <p:spPr>
          <a:xfrm>
            <a:off x="838199" y="0"/>
            <a:ext cx="10515600" cy="1325563"/>
          </a:xfrm>
        </p:spPr>
        <p:txBody>
          <a:bodyPr>
            <a:normAutofit/>
          </a:bodyPr>
          <a:lstStyle/>
          <a:p>
            <a:pPr algn="ctr"/>
            <a:r>
              <a:rPr lang="en-IN" sz="3600" b="1" dirty="0">
                <a:latin typeface="Montserrat" panose="00000500000000000000" pitchFamily="50" charset="0"/>
              </a:rPr>
              <a:t>LITERATURE SURVEY</a:t>
            </a:r>
          </a:p>
        </p:txBody>
      </p:sp>
      <p:graphicFrame>
        <p:nvGraphicFramePr>
          <p:cNvPr id="6" name="Table 6">
            <a:extLst>
              <a:ext uri="{FF2B5EF4-FFF2-40B4-BE49-F238E27FC236}">
                <a16:creationId xmlns:a16="http://schemas.microsoft.com/office/drawing/2014/main" id="{E4C6F02C-367A-7ECD-3221-64E83E94671F}"/>
              </a:ext>
            </a:extLst>
          </p:cNvPr>
          <p:cNvGraphicFramePr>
            <a:graphicFrameLocks noGrp="1"/>
          </p:cNvGraphicFramePr>
          <p:nvPr>
            <p:ph idx="1"/>
            <p:extLst>
              <p:ext uri="{D42A27DB-BD31-4B8C-83A1-F6EECF244321}">
                <p14:modId xmlns:p14="http://schemas.microsoft.com/office/powerpoint/2010/main" val="2914507820"/>
              </p:ext>
            </p:extLst>
          </p:nvPr>
        </p:nvGraphicFramePr>
        <p:xfrm>
          <a:off x="233117" y="1106044"/>
          <a:ext cx="11725765" cy="5286270"/>
        </p:xfrm>
        <a:graphic>
          <a:graphicData uri="http://schemas.openxmlformats.org/drawingml/2006/table">
            <a:tbl>
              <a:tblPr firstRow="1" bandRow="1">
                <a:tableStyleId>{5C22544A-7EE6-4342-B048-85BDC9FD1C3A}</a:tableStyleId>
              </a:tblPr>
              <a:tblGrid>
                <a:gridCol w="811951">
                  <a:extLst>
                    <a:ext uri="{9D8B030D-6E8A-4147-A177-3AD203B41FA5}">
                      <a16:colId xmlns:a16="http://schemas.microsoft.com/office/drawing/2014/main" val="2225956580"/>
                    </a:ext>
                  </a:extLst>
                </a:gridCol>
                <a:gridCol w="3690705">
                  <a:extLst>
                    <a:ext uri="{9D8B030D-6E8A-4147-A177-3AD203B41FA5}">
                      <a16:colId xmlns:a16="http://schemas.microsoft.com/office/drawing/2014/main" val="1013238139"/>
                    </a:ext>
                  </a:extLst>
                </a:gridCol>
                <a:gridCol w="2961564">
                  <a:extLst>
                    <a:ext uri="{9D8B030D-6E8A-4147-A177-3AD203B41FA5}">
                      <a16:colId xmlns:a16="http://schemas.microsoft.com/office/drawing/2014/main" val="3875357619"/>
                    </a:ext>
                  </a:extLst>
                </a:gridCol>
                <a:gridCol w="2183642">
                  <a:extLst>
                    <a:ext uri="{9D8B030D-6E8A-4147-A177-3AD203B41FA5}">
                      <a16:colId xmlns:a16="http://schemas.microsoft.com/office/drawing/2014/main" val="4100382548"/>
                    </a:ext>
                  </a:extLst>
                </a:gridCol>
                <a:gridCol w="2077903">
                  <a:extLst>
                    <a:ext uri="{9D8B030D-6E8A-4147-A177-3AD203B41FA5}">
                      <a16:colId xmlns:a16="http://schemas.microsoft.com/office/drawing/2014/main" val="1141637204"/>
                    </a:ext>
                  </a:extLst>
                </a:gridCol>
              </a:tblGrid>
              <a:tr h="872881">
                <a:tc>
                  <a:txBody>
                    <a:bodyPr/>
                    <a:lstStyle/>
                    <a:p>
                      <a:endParaRPr lang="en-IN" dirty="0"/>
                    </a:p>
                    <a:p>
                      <a:r>
                        <a:rPr lang="en-IN" dirty="0"/>
                        <a:t>SL.NO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chemeClr val="tx1"/>
                          </a:solidFill>
                          <a:effectLst/>
                          <a:latin typeface="Montserrat" panose="00000500000000000000" pitchFamily="50" charset="0"/>
                          <a:ea typeface="Calibri" panose="020F0502020204030204" pitchFamily="34" charset="0"/>
                          <a:cs typeface="Times New Roman" panose="02020603050405020304" pitchFamily="18"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chemeClr val="tx1"/>
                          </a:solidFill>
                          <a:effectLst/>
                          <a:latin typeface="Montserrat" panose="00000500000000000000" pitchFamily="50" charset="0"/>
                          <a:ea typeface="Calibri" panose="020F0502020204030204" pitchFamily="34" charset="0"/>
                          <a:cs typeface="Times New Roman" panose="02020603050405020304" pitchFamily="18" charset="0"/>
                        </a:rPr>
                        <a:t>       TITLE AND AUTHOR</a:t>
                      </a:r>
                    </a:p>
                    <a:p>
                      <a:endParaRPr lang="en-IN" dirty="0"/>
                    </a:p>
                  </a:txBody>
                  <a:tcPr/>
                </a:tc>
                <a:tc>
                  <a:txBody>
                    <a:bodyPr/>
                    <a:lstStyle/>
                    <a:p>
                      <a:endParaRPr lang="en-I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chemeClr val="tx1"/>
                          </a:solidFill>
                          <a:effectLst/>
                          <a:latin typeface="Montserrat" panose="00000500000000000000" pitchFamily="50" charset="0"/>
                          <a:ea typeface="Calibri" panose="020F0502020204030204" pitchFamily="34" charset="0"/>
                          <a:cs typeface="Times New Roman" panose="02020603050405020304" pitchFamily="18" charset="0"/>
                        </a:rPr>
                        <a:t> METHODOLOGY USED</a:t>
                      </a:r>
                    </a:p>
                    <a:p>
                      <a:endParaRPr lang="en-IN" dirty="0"/>
                    </a:p>
                  </a:txBody>
                  <a:tcPr/>
                </a:tc>
                <a:tc>
                  <a:txBody>
                    <a:bodyPr/>
                    <a:lstStyle/>
                    <a:p>
                      <a:endParaRPr lang="en-IN" dirty="0"/>
                    </a:p>
                    <a:p>
                      <a:r>
                        <a:rPr lang="en-IN" dirty="0">
                          <a:latin typeface="Montserrat" panose="00000500000000000000" pitchFamily="50" charset="0"/>
                        </a:rPr>
                        <a:t>  ADVANTAGES</a:t>
                      </a:r>
                    </a:p>
                  </a:txBody>
                  <a:tcPr/>
                </a:tc>
                <a:tc>
                  <a:txBody>
                    <a:bodyPr/>
                    <a:lstStyle/>
                    <a:p>
                      <a:endParaRPr lang="en-I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chemeClr val="tx1"/>
                          </a:solidFill>
                          <a:effectLst/>
                          <a:latin typeface="Montserrat" panose="00000500000000000000" pitchFamily="50" charset="0"/>
                          <a:ea typeface="Calibri" panose="020F0502020204030204" pitchFamily="34" charset="0"/>
                          <a:cs typeface="Times New Roman" panose="02020603050405020304" pitchFamily="18" charset="0"/>
                        </a:rPr>
                        <a:t>  DRAWBACKS</a:t>
                      </a:r>
                    </a:p>
                    <a:p>
                      <a:endParaRPr lang="en-IN" dirty="0"/>
                    </a:p>
                  </a:txBody>
                  <a:tcPr/>
                </a:tc>
                <a:extLst>
                  <a:ext uri="{0D108BD9-81ED-4DB2-BD59-A6C34878D82A}">
                    <a16:rowId xmlns:a16="http://schemas.microsoft.com/office/drawing/2014/main" val="4161498926"/>
                  </a:ext>
                </a:extLst>
              </a:tr>
              <a:tr h="2185935">
                <a:tc>
                  <a:txBody>
                    <a:bodyPr/>
                    <a:lstStyle/>
                    <a:p>
                      <a:r>
                        <a:rPr lang="en-IN" dirty="0"/>
                        <a:t>5.</a:t>
                      </a:r>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400" dirty="0">
                          <a:latin typeface="Montserrat" panose="00000500000000000000" pitchFamily="50" charset="0"/>
                          <a:cs typeface="Times New Roman" panose="02020603050405020304" pitchFamily="18" charset="0"/>
                        </a:rPr>
                        <a:t>‘On the Performance of Deep Transfer Learning Networks for Brain Tumor Detection Using MR Images’</a:t>
                      </a:r>
                      <a:r>
                        <a:rPr lang="en-IN" sz="1400" baseline="0" dirty="0">
                          <a:latin typeface="Montserrat" panose="00000500000000000000" pitchFamily="50" charset="0"/>
                          <a:cs typeface="Times New Roman" panose="02020603050405020304" pitchFamily="18" charset="0"/>
                        </a:rPr>
                        <a:t> &amp; </a:t>
                      </a:r>
                      <a:r>
                        <a:rPr lang="en-IN" sz="1400" dirty="0" err="1">
                          <a:latin typeface="Montserrat" panose="00000500000000000000" pitchFamily="50" charset="0"/>
                          <a:cs typeface="Times New Roman" panose="02020603050405020304" pitchFamily="18" charset="0"/>
                        </a:rPr>
                        <a:t>Saif</a:t>
                      </a:r>
                      <a:r>
                        <a:rPr lang="en-IN" sz="1400" dirty="0">
                          <a:latin typeface="Montserrat" panose="00000500000000000000" pitchFamily="50" charset="0"/>
                          <a:cs typeface="Times New Roman" panose="02020603050405020304" pitchFamily="18" charset="0"/>
                        </a:rPr>
                        <a:t> Ahmad  </a:t>
                      </a:r>
                      <a:r>
                        <a:rPr lang="en-IN" sz="1400" i="1" u="none" dirty="0">
                          <a:latin typeface="Montserrat" panose="00000500000000000000" pitchFamily="50" charset="0"/>
                          <a:cs typeface="Times New Roman" panose="02020603050405020304" pitchFamily="18" charset="0"/>
                        </a:rPr>
                        <a:t>et</a:t>
                      </a:r>
                      <a:r>
                        <a:rPr lang="en-IN" sz="1400" i="1" u="none" baseline="0" dirty="0">
                          <a:latin typeface="Montserrat" panose="00000500000000000000" pitchFamily="50" charset="0"/>
                          <a:cs typeface="Times New Roman" panose="02020603050405020304" pitchFamily="18" charset="0"/>
                        </a:rPr>
                        <a:t> al </a:t>
                      </a:r>
                      <a:r>
                        <a:rPr lang="en-US" sz="1400" i="1" u="none" baseline="0" dirty="0">
                          <a:latin typeface="Montserrat" panose="00000500000000000000" pitchFamily="50" charset="0"/>
                          <a:cs typeface="Times New Roman" panose="02020603050405020304" pitchFamily="18" charset="0"/>
                        </a:rPr>
                        <a:t> </a:t>
                      </a:r>
                      <a:r>
                        <a:rPr lang="en-US" sz="1400" i="0" u="none" baseline="0" dirty="0">
                          <a:latin typeface="Montserrat" panose="00000500000000000000" pitchFamily="50" charset="0"/>
                          <a:cs typeface="Times New Roman" panose="02020603050405020304" pitchFamily="18" charset="0"/>
                        </a:rPr>
                        <a:t>[2022]</a:t>
                      </a:r>
                      <a:endParaRPr lang="en-IN" sz="1400" i="0" dirty="0">
                        <a:latin typeface="Montserrat" panose="00000500000000000000" pitchFamily="50" charset="0"/>
                        <a:cs typeface="Times New Roman" panose="02020603050405020304" pitchFamily="18" charset="0"/>
                      </a:endParaRPr>
                    </a:p>
                    <a:p>
                      <a:pPr algn="l"/>
                      <a:endParaRPr lang="en-IN" dirty="0"/>
                    </a:p>
                  </a:txBody>
                  <a:tcPr/>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400" dirty="0">
                          <a:solidFill>
                            <a:schemeClr val="bg1"/>
                          </a:solidFill>
                          <a:latin typeface="Montserrat" panose="00000500000000000000" pitchFamily="50" charset="0"/>
                          <a:cs typeface="Times New Roman" panose="02020603050405020304" pitchFamily="18" charset="0"/>
                        </a:rPr>
                        <a:t>In</a:t>
                      </a:r>
                      <a:r>
                        <a:rPr lang="en-US" sz="1400" baseline="0" dirty="0">
                          <a:solidFill>
                            <a:schemeClr val="bg1"/>
                          </a:solidFill>
                          <a:latin typeface="Montserrat" panose="00000500000000000000" pitchFamily="50" charset="0"/>
                          <a:cs typeface="Times New Roman" panose="02020603050405020304" pitchFamily="18" charset="0"/>
                        </a:rPr>
                        <a:t> this paper, t</a:t>
                      </a:r>
                      <a:r>
                        <a:rPr lang="en-US" sz="1400" dirty="0">
                          <a:solidFill>
                            <a:schemeClr val="bg1"/>
                          </a:solidFill>
                          <a:latin typeface="Montserrat" panose="00000500000000000000" pitchFamily="50" charset="0"/>
                          <a:cs typeface="Times New Roman" panose="02020603050405020304" pitchFamily="18" charset="0"/>
                        </a:rPr>
                        <a:t>he effectiveness of deep transfer learning networks for detecting brain tumors using MR images is discussed.</a:t>
                      </a:r>
                      <a:endParaRPr lang="en-GB" sz="1400" dirty="0">
                        <a:solidFill>
                          <a:schemeClr val="bg1"/>
                        </a:solidFill>
                        <a:latin typeface="Montserrat" panose="00000500000000000000" pitchFamily="50" charset="0"/>
                        <a:cs typeface="Times New Roman" panose="02020603050405020304" pitchFamily="18" charset="0"/>
                      </a:endParaRPr>
                    </a:p>
                    <a:p>
                      <a:pPr algn="l"/>
                      <a:endParaRPr lang="en-IN" dirty="0">
                        <a:latin typeface="Montserrat" panose="00000500000000000000" pitchFamily="50" charset="0"/>
                      </a:endParaRPr>
                    </a:p>
                  </a:txBody>
                  <a:tcPr/>
                </a:tc>
                <a:tc>
                  <a:txBody>
                    <a:bodyPr/>
                    <a:lstStyle/>
                    <a:p>
                      <a:pPr marL="0" marR="0"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dirty="0">
                          <a:latin typeface="Montserrat" panose="00000500000000000000" pitchFamily="50" charset="0"/>
                          <a:cs typeface="Times New Roman" panose="02020603050405020304" pitchFamily="18" charset="0"/>
                        </a:rPr>
                        <a:t>A machine learning model performs better to produce more accurate results when the dataset is large and diverse. </a:t>
                      </a:r>
                      <a:endParaRPr lang="en-IN" sz="1400" dirty="0">
                        <a:latin typeface="Montserrat" panose="00000500000000000000" pitchFamily="50" charset="0"/>
                        <a:cs typeface="Times New Roman" panose="02020603050405020304" pitchFamily="18" charset="0"/>
                      </a:endParaRPr>
                    </a:p>
                    <a:p>
                      <a:endParaRPr lang="en-IN" dirty="0"/>
                    </a:p>
                  </a:txBody>
                  <a:tcPr/>
                </a:tc>
                <a:tc>
                  <a:txBody>
                    <a:bodyPr/>
                    <a:lstStyle/>
                    <a:p>
                      <a:pPr marL="0" indent="0" algn="just">
                        <a:lnSpc>
                          <a:spcPct val="100000"/>
                        </a:lnSpc>
                        <a:buFont typeface="Arial" panose="020B0604020202020204" pitchFamily="34" charset="0"/>
                        <a:buNone/>
                      </a:pPr>
                      <a:r>
                        <a:rPr lang="en-US" sz="1400" dirty="0">
                          <a:solidFill>
                            <a:schemeClr val="bg1"/>
                          </a:solidFill>
                          <a:latin typeface="Montserrat" panose="00000500000000000000" pitchFamily="50" charset="0"/>
                          <a:cs typeface="Times New Roman" panose="02020603050405020304" pitchFamily="18" charset="0"/>
                        </a:rPr>
                        <a:t>Due to the long processing time, the system increases computational complexity.</a:t>
                      </a:r>
                      <a:endParaRPr lang="en-GB" sz="1400" dirty="0">
                        <a:solidFill>
                          <a:schemeClr val="bg1"/>
                        </a:solidFill>
                        <a:latin typeface="Montserrat" panose="00000500000000000000" pitchFamily="50" charset="0"/>
                        <a:cs typeface="Times New Roman" panose="02020603050405020304" pitchFamily="18" charset="0"/>
                      </a:endParaRPr>
                    </a:p>
                    <a:p>
                      <a:endParaRPr lang="en-IN" dirty="0"/>
                    </a:p>
                  </a:txBody>
                  <a:tcPr/>
                </a:tc>
                <a:extLst>
                  <a:ext uri="{0D108BD9-81ED-4DB2-BD59-A6C34878D82A}">
                    <a16:rowId xmlns:a16="http://schemas.microsoft.com/office/drawing/2014/main" val="3947559546"/>
                  </a:ext>
                </a:extLst>
              </a:tr>
              <a:tr h="2185935">
                <a:tc>
                  <a:txBody>
                    <a:bodyPr/>
                    <a:lstStyle/>
                    <a:p>
                      <a:r>
                        <a:rPr lang="en-IN" dirty="0"/>
                        <a:t>6.</a:t>
                      </a:r>
                    </a:p>
                  </a:txBody>
                  <a:tcPr/>
                </a:tc>
                <a:tc>
                  <a:txBody>
                    <a:bodyPr/>
                    <a:lstStyle/>
                    <a:p>
                      <a:pPr algn="just">
                        <a:lnSpc>
                          <a:spcPct val="100000"/>
                        </a:lnSpc>
                      </a:pPr>
                      <a:r>
                        <a:rPr lang="en-US" sz="1400" dirty="0">
                          <a:latin typeface="Montserrat" panose="00000500000000000000" pitchFamily="50" charset="0"/>
                          <a:cs typeface="Times New Roman" panose="02020603050405020304" pitchFamily="18" charset="0"/>
                        </a:rPr>
                        <a:t>‘Machine Learning and Deep Learning Approaches for Brain Disease Diagnosis: Principles and Recent Advances’ &amp; </a:t>
                      </a:r>
                      <a:r>
                        <a:rPr lang="en-US" sz="1400" dirty="0" err="1">
                          <a:latin typeface="Montserrat" panose="00000500000000000000" pitchFamily="50" charset="0"/>
                          <a:cs typeface="Times New Roman" panose="02020603050405020304" pitchFamily="18" charset="0"/>
                        </a:rPr>
                        <a:t>Protima</a:t>
                      </a:r>
                      <a:r>
                        <a:rPr lang="en-US" sz="1400" dirty="0">
                          <a:latin typeface="Montserrat" panose="00000500000000000000" pitchFamily="50" charset="0"/>
                          <a:cs typeface="Times New Roman" panose="02020603050405020304" pitchFamily="18" charset="0"/>
                        </a:rPr>
                        <a:t> Khan </a:t>
                      </a:r>
                      <a:r>
                        <a:rPr lang="en-US" sz="1400" i="1" dirty="0">
                          <a:latin typeface="Montserrat" panose="00000500000000000000" pitchFamily="50" charset="0"/>
                          <a:cs typeface="Times New Roman" panose="02020603050405020304" pitchFamily="18" charset="0"/>
                        </a:rPr>
                        <a:t>et</a:t>
                      </a:r>
                      <a:r>
                        <a:rPr lang="en-US" sz="1400" i="1" baseline="0" dirty="0">
                          <a:latin typeface="Montserrat" panose="00000500000000000000" pitchFamily="50" charset="0"/>
                          <a:cs typeface="Times New Roman" panose="02020603050405020304" pitchFamily="18" charset="0"/>
                        </a:rPr>
                        <a:t> al</a:t>
                      </a:r>
                      <a:r>
                        <a:rPr lang="en-US" sz="1400" baseline="0" dirty="0">
                          <a:latin typeface="Montserrat" panose="00000500000000000000" pitchFamily="50" charset="0"/>
                          <a:cs typeface="Times New Roman" panose="02020603050405020304" pitchFamily="18" charset="0"/>
                        </a:rPr>
                        <a:t> [2021]</a:t>
                      </a:r>
                      <a:endParaRPr lang="en-GB" sz="1400" dirty="0">
                        <a:latin typeface="Montserrat" panose="00000500000000000000" pitchFamily="50" charset="0"/>
                        <a:cs typeface="Times New Roman" panose="02020603050405020304" pitchFamily="18" charset="0"/>
                      </a:endParaRPr>
                    </a:p>
                    <a:p>
                      <a:endParaRPr lang="en-IN" dirty="0"/>
                    </a:p>
                  </a:txBody>
                  <a:tcPr/>
                </a:tc>
                <a:tc>
                  <a:txBody>
                    <a:bodyPr/>
                    <a:lstStyle/>
                    <a:p>
                      <a:pPr algn="just">
                        <a:lnSpc>
                          <a:spcPct val="100000"/>
                        </a:lnSpc>
                      </a:pPr>
                      <a:r>
                        <a:rPr lang="en-US" sz="1400" dirty="0">
                          <a:latin typeface="Montserrat" panose="00000500000000000000" pitchFamily="50" charset="0"/>
                          <a:cs typeface="Times New Roman" panose="02020603050405020304" pitchFamily="18" charset="0"/>
                        </a:rPr>
                        <a:t>In this paper, machine learning and deep learning methods for diagnosing brain diseases are proposed, along with their guiding principles and most recent developments.</a:t>
                      </a:r>
                      <a:endParaRPr lang="en-GB" sz="1400" dirty="0">
                        <a:latin typeface="Montserrat" panose="00000500000000000000" pitchFamily="50" charset="0"/>
                        <a:cs typeface="Times New Roman" panose="02020603050405020304" pitchFamily="18" charset="0"/>
                      </a:endParaRPr>
                    </a:p>
                    <a:p>
                      <a:endParaRPr lang="en-IN" dirty="0">
                        <a:latin typeface="Montserrat" panose="00000500000000000000" pitchFamily="50" charset="0"/>
                      </a:endParaRPr>
                    </a:p>
                  </a:txBody>
                  <a:tcPr/>
                </a:tc>
                <a:tc>
                  <a:txBody>
                    <a:bodyPr/>
                    <a:lstStyle/>
                    <a:p>
                      <a:pPr marL="0" indent="0" algn="just">
                        <a:lnSpc>
                          <a:spcPct val="100000"/>
                        </a:lnSpc>
                        <a:buFont typeface="Arial" panose="020B0604020202020204" pitchFamily="34" charset="0"/>
                        <a:buNone/>
                      </a:pPr>
                      <a:r>
                        <a:rPr lang="en-US" sz="1400" dirty="0">
                          <a:solidFill>
                            <a:schemeClr val="bg1"/>
                          </a:solidFill>
                          <a:latin typeface="Montserrat" panose="00000500000000000000" pitchFamily="50" charset="0"/>
                          <a:cs typeface="Times New Roman" panose="02020603050405020304" pitchFamily="18" charset="0"/>
                        </a:rPr>
                        <a:t>The implementation of the ELM-boosted structure was developed to increase learning ability.</a:t>
                      </a:r>
                    </a:p>
                  </a:txBody>
                  <a:tcPr/>
                </a:tc>
                <a:tc>
                  <a:txBody>
                    <a:bodyPr/>
                    <a:lstStyle/>
                    <a:p>
                      <a:pPr marL="0" indent="0" algn="just">
                        <a:lnSpc>
                          <a:spcPct val="100000"/>
                        </a:lnSpc>
                        <a:buFont typeface="Arial" panose="020B0604020202020204" pitchFamily="34" charset="0"/>
                        <a:buNone/>
                      </a:pPr>
                      <a:r>
                        <a:rPr lang="en-US" sz="1400" dirty="0">
                          <a:solidFill>
                            <a:schemeClr val="bg1"/>
                          </a:solidFill>
                          <a:latin typeface="Montserrat" panose="00000500000000000000" pitchFamily="50" charset="0"/>
                          <a:cs typeface="Times New Roman" panose="02020603050405020304" pitchFamily="18" charset="0"/>
                        </a:rPr>
                        <a:t>These manual systems may lead to errors which can be serious for the patients.</a:t>
                      </a:r>
                    </a:p>
                    <a:p>
                      <a:endParaRPr lang="en-IN" dirty="0"/>
                    </a:p>
                  </a:txBody>
                  <a:tcPr/>
                </a:tc>
                <a:extLst>
                  <a:ext uri="{0D108BD9-81ED-4DB2-BD59-A6C34878D82A}">
                    <a16:rowId xmlns:a16="http://schemas.microsoft.com/office/drawing/2014/main" val="4240429852"/>
                  </a:ext>
                </a:extLst>
              </a:tr>
            </a:tbl>
          </a:graphicData>
        </a:graphic>
      </p:graphicFrame>
    </p:spTree>
    <p:extLst>
      <p:ext uri="{BB962C8B-B14F-4D97-AF65-F5344CB8AC3E}">
        <p14:creationId xmlns:p14="http://schemas.microsoft.com/office/powerpoint/2010/main" val="22107897"/>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DAE50-FA52-BBAA-75D4-1A3281E9D33E}"/>
              </a:ext>
            </a:extLst>
          </p:cNvPr>
          <p:cNvSpPr>
            <a:spLocks noGrp="1"/>
          </p:cNvSpPr>
          <p:nvPr>
            <p:ph type="title"/>
          </p:nvPr>
        </p:nvSpPr>
        <p:spPr/>
        <p:txBody>
          <a:bodyPr>
            <a:normAutofit/>
          </a:bodyPr>
          <a:lstStyle/>
          <a:p>
            <a:r>
              <a:rPr lang="en-IN" sz="4000" b="1" dirty="0">
                <a:latin typeface="Montserrat" panose="00000500000000000000" pitchFamily="50" charset="0"/>
              </a:rPr>
              <a:t>SYSTEM DESIGN</a:t>
            </a:r>
          </a:p>
        </p:txBody>
      </p:sp>
      <p:sp>
        <p:nvSpPr>
          <p:cNvPr id="3" name="Content Placeholder 2">
            <a:extLst>
              <a:ext uri="{FF2B5EF4-FFF2-40B4-BE49-F238E27FC236}">
                <a16:creationId xmlns:a16="http://schemas.microsoft.com/office/drawing/2014/main" id="{9D10DD8E-B973-2DC4-6107-C26364890412}"/>
              </a:ext>
            </a:extLst>
          </p:cNvPr>
          <p:cNvSpPr>
            <a:spLocks noGrp="1"/>
          </p:cNvSpPr>
          <p:nvPr>
            <p:ph idx="1"/>
          </p:nvPr>
        </p:nvSpPr>
        <p:spPr/>
        <p:txBody>
          <a:bodyPr>
            <a:normAutofit fontScale="62500" lnSpcReduction="20000"/>
          </a:bodyPr>
          <a:lstStyle/>
          <a:p>
            <a:pPr algn="just">
              <a:lnSpc>
                <a:spcPct val="130000"/>
              </a:lnSpc>
            </a:pPr>
            <a:r>
              <a:rPr lang="en-US" sz="3100" dirty="0">
                <a:latin typeface="Montserrat" panose="00000500000000000000" pitchFamily="50" charset="0"/>
                <a:cs typeface="Times New Roman" panose="02020603050405020304" pitchFamily="18" charset="0"/>
              </a:rPr>
              <a:t>The input image is pre-processed using the Gaussian filter. </a:t>
            </a:r>
          </a:p>
          <a:p>
            <a:pPr algn="just">
              <a:lnSpc>
                <a:spcPct val="130000"/>
              </a:lnSpc>
            </a:pPr>
            <a:r>
              <a:rPr lang="en-US" sz="3100" dirty="0">
                <a:latin typeface="Montserrat" panose="00000500000000000000" pitchFamily="50" charset="0"/>
                <a:cs typeface="Times New Roman" panose="02020603050405020304" pitchFamily="18" charset="0"/>
              </a:rPr>
              <a:t>This image is sent into the FCM segmentation block after pre-processing.</a:t>
            </a:r>
          </a:p>
          <a:p>
            <a:pPr algn="just">
              <a:lnSpc>
                <a:spcPct val="130000"/>
              </a:lnSpc>
            </a:pPr>
            <a:r>
              <a:rPr lang="en-US" sz="3100" dirty="0">
                <a:latin typeface="Montserrat" panose="00000500000000000000" pitchFamily="50" charset="0"/>
                <a:cs typeface="Times New Roman" panose="02020603050405020304" pitchFamily="18" charset="0"/>
              </a:rPr>
              <a:t>FCM segmentation is used to obtain accurate tumor size and shape.</a:t>
            </a:r>
          </a:p>
          <a:p>
            <a:pPr algn="just">
              <a:lnSpc>
                <a:spcPct val="130000"/>
              </a:lnSpc>
            </a:pPr>
            <a:r>
              <a:rPr lang="en-US" sz="3100" dirty="0">
                <a:latin typeface="Montserrat" panose="00000500000000000000" pitchFamily="50" charset="0"/>
                <a:cs typeface="Times New Roman" panose="02020603050405020304" pitchFamily="18" charset="0"/>
              </a:rPr>
              <a:t>The machine then produces the image with the tumor segmented. </a:t>
            </a:r>
          </a:p>
          <a:p>
            <a:pPr algn="just">
              <a:lnSpc>
                <a:spcPct val="130000"/>
              </a:lnSpc>
            </a:pPr>
            <a:r>
              <a:rPr lang="en-US" sz="3100" dirty="0">
                <a:latin typeface="Montserrat" panose="00000500000000000000" pitchFamily="50" charset="0"/>
                <a:cs typeface="Times New Roman" panose="02020603050405020304" pitchFamily="18" charset="0"/>
              </a:rPr>
              <a:t>The selected characteristics are fed into the convolutional neural network (CNN) classifier for machine learning image classification. </a:t>
            </a:r>
          </a:p>
          <a:p>
            <a:pPr algn="just">
              <a:lnSpc>
                <a:spcPct val="130000"/>
              </a:lnSpc>
            </a:pPr>
            <a:r>
              <a:rPr lang="en-US" sz="3100" dirty="0">
                <a:latin typeface="Montserrat" panose="00000500000000000000" pitchFamily="50" charset="0"/>
                <a:cs typeface="Times New Roman" panose="02020603050405020304" pitchFamily="18" charset="0"/>
              </a:rPr>
              <a:t>The number of features in an image should be kept to a minimum using this CNN classifier approach. </a:t>
            </a:r>
          </a:p>
          <a:p>
            <a:pPr algn="just">
              <a:lnSpc>
                <a:spcPct val="130000"/>
              </a:lnSpc>
            </a:pPr>
            <a:r>
              <a:rPr lang="en-US" sz="3100" dirty="0">
                <a:latin typeface="Montserrat" panose="00000500000000000000" pitchFamily="50" charset="0"/>
                <a:cs typeface="Times New Roman" panose="02020603050405020304" pitchFamily="18" charset="0"/>
              </a:rPr>
              <a:t>Finally, for improved accuracy, the CNN method is employed.</a:t>
            </a:r>
            <a:endParaRPr lang="en-IN" sz="3100" dirty="0">
              <a:latin typeface="Montserrat" panose="00000500000000000000" pitchFamily="50"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1004748597"/>
      </p:ext>
    </p:extLst>
  </p:cSld>
  <p:clrMapOvr>
    <a:masterClrMapping/>
  </p:clrMapOvr>
  <p:transition spd="slow">
    <p:wipe/>
  </p:transition>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175</TotalTime>
  <Words>2363</Words>
  <Application>Microsoft Office PowerPoint</Application>
  <PresentationFormat>Widescreen</PresentationFormat>
  <Paragraphs>169</Paragraphs>
  <Slides>24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Arial</vt:lpstr>
      <vt:lpstr>Calibri</vt:lpstr>
      <vt:lpstr>Calibri Light</vt:lpstr>
      <vt:lpstr>Cambria Math</vt:lpstr>
      <vt:lpstr>Montserrat</vt:lpstr>
      <vt:lpstr>Symbol</vt:lpstr>
      <vt:lpstr>Times New Roman</vt:lpstr>
      <vt:lpstr>Wingdings</vt:lpstr>
      <vt:lpstr>Office Theme</vt:lpstr>
      <vt:lpstr>CNN-BASED METHOD FOR DETECTING BRAIN TUMOR CANCER PREDICTION USING MACHINE LEARNING</vt:lpstr>
      <vt:lpstr>   INTRODUCTION</vt:lpstr>
      <vt:lpstr>ABSTRACT</vt:lpstr>
      <vt:lpstr>CONTINUED</vt:lpstr>
      <vt:lpstr>Benefits of CNN-Based Brain Tumor Cancer Prediction.  The use of CNN-based brain tumor cancer prediction has several benefits. First and foremost, it can help doctors detect brain tumors in their early stages, which is crucial for successful treatment. Additionally, this technology can reduce the need for invasive procedures such as biopsies, which can be painful and carry risks of complications. Moreover, CNN-based brain tumor cancer prediction can save time and money by reducing the number of unnecessary tests and consultations. It can also improve patient outcomes by providing more accurate diagnoses and personalized treatment plans based on the specific characteristics of the tumor.</vt:lpstr>
      <vt:lpstr>LITERATURE SURVEY</vt:lpstr>
      <vt:lpstr>LITERATURE SURVEY</vt:lpstr>
      <vt:lpstr>LITERATURE SURVEY</vt:lpstr>
      <vt:lpstr>SYSTEM DESIGN</vt:lpstr>
      <vt:lpstr>BLOCK DIAGRAM</vt:lpstr>
      <vt:lpstr>TECHNIQUES USED</vt:lpstr>
      <vt:lpstr>DESCRIPTION</vt:lpstr>
      <vt:lpstr>CONTINUED…</vt:lpstr>
      <vt:lpstr>CONTINUED…</vt:lpstr>
      <vt:lpstr>FUTURE ENHANCEMENT</vt:lpstr>
      <vt:lpstr>CONTINUED…</vt:lpstr>
      <vt:lpstr>CONTINUED…</vt:lpstr>
      <vt:lpstr>CONCLUSION </vt:lpstr>
      <vt:lpstr>REFERENCES</vt:lpstr>
      <vt:lpstr>CONTINUED…</vt:lpstr>
      <vt:lpstr>BOOK REFERENCE</vt:lpstr>
      <vt:lpstr>CONTINUED…</vt:lpstr>
      <vt:lpstr>WEBSITE REFERENCE</vt:lpstr>
      <vt:lpstr>THANK YOU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CNN-BASED METHOD FOR DETECTING BRAIN TUMOR CANCER PREDICTION USING MACHINE LEARNING</dc:title>
  <dc:creator>aseelfaizzin1@gmail.com</dc:creator>
  <cp:lastModifiedBy>aseelfaizzin1@gmail.com</cp:lastModifiedBy>
  <cp:revision>5</cp:revision>
  <dcterms:created xsi:type="dcterms:W3CDTF">2023-04-20T15:13:10Z</dcterms:created>
  <dcterms:modified xsi:type="dcterms:W3CDTF">2023-04-21T06:25:31Z</dcterms:modified>
</cp:coreProperties>
</file>

<file path=docProps/thumbnail.jpeg>
</file>